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handoutMasterIdLst>
    <p:handoutMasterId r:id="rId13"/>
  </p:handoutMasterIdLst>
  <p:sldIdLst>
    <p:sldId id="264" r:id="rId2"/>
    <p:sldId id="257" r:id="rId3"/>
    <p:sldId id="260" r:id="rId4"/>
    <p:sldId id="261" r:id="rId5"/>
    <p:sldId id="268" r:id="rId6"/>
    <p:sldId id="266" r:id="rId7"/>
    <p:sldId id="263" r:id="rId8"/>
    <p:sldId id="262" r:id="rId9"/>
    <p:sldId id="267" r:id="rId10"/>
    <p:sldId id="259" r:id="rId11"/>
    <p:sldId id="265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D71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88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EE23F1-008B-41CB-BE66-4A318FAA0B54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434FE-43BD-4316-A498-8D89217349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http://www.xmu.edu.cn/images/DeptLogo/yhhz/fxy.jpg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 descr="http://www.xmu.edu.cn/images/DeptLogo/yhhz/fxy.jpg"/>
          <p:cNvPicPr/>
          <p:nvPr userDrawn="1"/>
        </p:nvPicPr>
        <p:blipFill>
          <a:blip r:embed="rId2" r:link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95536" y="188640"/>
            <a:ext cx="720080" cy="648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2F39-2A4F-4528-84B4-C0757604284B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2BB6-29FA-421B-B59D-D2FB522448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2F39-2A4F-4528-84B4-C0757604284B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2BB6-29FA-421B-B59D-D2FB522448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http://www.xmu.edu.cn/images/DeptLogo/yhhz/fxy.jpg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4.so.qhimg.com/t012abd253bcfe09434.jpg"/>
          <p:cNvPicPr>
            <a:picLocks noChangeAspect="1" noChangeArrowheads="1"/>
          </p:cNvPicPr>
          <p:nvPr userDrawn="1"/>
        </p:nvPicPr>
        <p:blipFill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10000" contrast="10000"/>
          </a:blip>
          <a:srcRect r="9805" b="44936"/>
          <a:stretch>
            <a:fillRect/>
          </a:stretch>
        </p:blipFill>
        <p:spPr bwMode="auto">
          <a:xfrm>
            <a:off x="2483768" y="2852936"/>
            <a:ext cx="6660232" cy="40050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 descr="http://www.xmu.edu.cn/images/DeptLogo/yhhz/fxy.jpg"/>
          <p:cNvPicPr/>
          <p:nvPr userDrawn="1"/>
        </p:nvPicPr>
        <p:blipFill>
          <a:blip r:embed="rId14" r:link="rId15" cstate="print"/>
          <a:stretch>
            <a:fillRect/>
          </a:stretch>
        </p:blipFill>
        <p:spPr bwMode="auto">
          <a:xfrm>
            <a:off x="395536" y="188640"/>
            <a:ext cx="720080" cy="6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 userDrawn="1"/>
        </p:nvSpPr>
        <p:spPr>
          <a:xfrm>
            <a:off x="1043608" y="260649"/>
            <a:ext cx="295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0" kern="1200" dirty="0" smtClean="0">
                <a:solidFill>
                  <a:schemeClr val="accent5">
                    <a:lumMod val="50000"/>
                  </a:schemeClr>
                </a:solidFill>
                <a:latin typeface="草檀斋毛泽东字体" pitchFamily="2" charset="-122"/>
                <a:ea typeface="草檀斋毛泽东字体" pitchFamily="2" charset="-122"/>
                <a:cs typeface="+mn-cs"/>
              </a:rPr>
              <a:t>厦门大学</a:t>
            </a:r>
            <a:r>
              <a:rPr lang="zh-CN" altLang="zh-CN" sz="1600" b="0" kern="1200" dirty="0" smtClean="0">
                <a:solidFill>
                  <a:schemeClr val="accent5">
                    <a:lumMod val="50000"/>
                  </a:schemeClr>
                </a:solidFill>
                <a:latin typeface="草檀斋毛泽东字体" pitchFamily="2" charset="-122"/>
                <a:ea typeface="草檀斋毛泽东字体" pitchFamily="2" charset="-122"/>
                <a:cs typeface="+mn-cs"/>
              </a:rPr>
              <a:t>法 学 院</a:t>
            </a:r>
            <a:endParaRPr lang="en-US" altLang="zh-CN" sz="1600" b="0" kern="1200" dirty="0" smtClean="0">
              <a:solidFill>
                <a:schemeClr val="accent5">
                  <a:lumMod val="50000"/>
                </a:schemeClr>
              </a:solidFill>
              <a:latin typeface="草檀斋毛泽东字体" pitchFamily="2" charset="-122"/>
              <a:ea typeface="草檀斋毛泽东字体" pitchFamily="2" charset="-122"/>
              <a:cs typeface="+mn-cs"/>
            </a:endParaRPr>
          </a:p>
          <a:p>
            <a:r>
              <a:rPr lang="en-US" altLang="zh-CN" sz="1100" b="0" kern="1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School of Law, Xiamen University</a:t>
            </a:r>
            <a:endParaRPr lang="zh-CN" altLang="en-US" sz="1100" b="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Internationaloffice_law@xmu.edu.cn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780928"/>
            <a:ext cx="6984776" cy="769441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accent5">
                    <a:lumMod val="50000"/>
                  </a:schemeClr>
                </a:solidFill>
              </a:rPr>
              <a:t>法学院出国出境项目介绍</a:t>
            </a:r>
            <a:endParaRPr lang="zh-CN" altLang="en-US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 descr="C:\Users\admin\AppData\Roaming\Tencent\Users\1027896287\QQ\WinTemp\RichOle\GOXT~]GMH{5KY9JKUU0PIN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32656"/>
            <a:ext cx="6562725" cy="6238875"/>
          </a:xfrm>
          <a:prstGeom prst="rect">
            <a:avLst/>
          </a:prstGeom>
          <a:noFill/>
        </p:spPr>
      </p:pic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683568" y="-171400"/>
            <a:ext cx="8229600" cy="1143000"/>
          </a:xfrm>
        </p:spPr>
        <p:txBody>
          <a:bodyPr/>
          <a:lstStyle/>
          <a:p>
            <a:pPr algn="r">
              <a:defRPr/>
            </a:pPr>
            <a:r>
              <a:rPr lang="en-US" altLang="zh-CN" sz="1800" dirty="0" smtClean="0">
                <a:latin typeface="Narkisim" pitchFamily="34" charset="-79"/>
                <a:cs typeface="Narkisim" pitchFamily="34" charset="-79"/>
              </a:rPr>
              <a:t>International Master Program</a:t>
            </a:r>
            <a:endParaRPr lang="zh-CN" altLang="en-US" sz="1800" dirty="0" smtClean="0">
              <a:latin typeface="Narkisim" pitchFamily="34" charset="-79"/>
              <a:cs typeface="Narkisim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5936" y="54452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zh-CN" dirty="0" smtClean="0"/>
              <a:t>DONG </a:t>
            </a:r>
            <a:r>
              <a:rPr lang="en-US" altLang="zh-CN" dirty="0" err="1" smtClean="0"/>
              <a:t>Xiaoqing</a:t>
            </a:r>
            <a:endParaRPr lang="en-US" altLang="zh-CN" dirty="0" smtClean="0"/>
          </a:p>
          <a:p>
            <a:pPr algn="r"/>
            <a:r>
              <a:rPr lang="en-US" altLang="zh-CN" dirty="0" smtClean="0"/>
              <a:t>International Coordinator</a:t>
            </a:r>
          </a:p>
          <a:p>
            <a:pPr algn="r"/>
            <a:r>
              <a:rPr lang="en-US" altLang="zh-CN" dirty="0" smtClean="0">
                <a:hlinkClick r:id="rId2"/>
              </a:rPr>
              <a:t>Internationaloffice_law@xmu.edu.cn</a:t>
            </a:r>
            <a:endParaRPr lang="en-US" altLang="zh-CN" dirty="0" smtClean="0"/>
          </a:p>
        </p:txBody>
      </p:sp>
      <p:sp>
        <p:nvSpPr>
          <p:cNvPr id="3" name="矩形 2"/>
          <p:cNvSpPr/>
          <p:nvPr/>
        </p:nvSpPr>
        <p:spPr>
          <a:xfrm>
            <a:off x="2875574" y="2967335"/>
            <a:ext cx="3392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Thank you!</a:t>
            </a:r>
            <a:endParaRPr lang="zh-CN" alt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pic.58pic.com/58pic/13/14/82/78j58PICdxW_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-457200"/>
            <a:ext cx="9753600" cy="7315200"/>
          </a:xfrm>
          <a:prstGeom prst="rect">
            <a:avLst/>
          </a:prstGeom>
          <a:noFill/>
        </p:spPr>
      </p:pic>
      <p:sp>
        <p:nvSpPr>
          <p:cNvPr id="3" name="圆角矩形标注 2"/>
          <p:cNvSpPr/>
          <p:nvPr/>
        </p:nvSpPr>
        <p:spPr>
          <a:xfrm>
            <a:off x="3275856" y="3068960"/>
            <a:ext cx="3312368" cy="1340768"/>
          </a:xfrm>
          <a:prstGeom prst="wedgeRoundRectCallout">
            <a:avLst>
              <a:gd name="adj1" fmla="val 59442"/>
              <a:gd name="adj2" fmla="val -33278"/>
              <a:gd name="adj3" fmla="val 16667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None/>
            </a:pPr>
            <a:r>
              <a:rPr lang="en-US" altLang="zh-CN" sz="1400" b="1" dirty="0" smtClean="0">
                <a:solidFill>
                  <a:schemeClr val="tx1"/>
                </a:solidFill>
              </a:rPr>
              <a:t>1.National Chung Cheng University</a:t>
            </a:r>
          </a:p>
          <a:p>
            <a:pPr marL="571500" indent="-571500">
              <a:buNone/>
            </a:pPr>
            <a:r>
              <a:rPr lang="en-US" altLang="zh-CN" sz="1400" b="1" dirty="0" smtClean="0">
                <a:solidFill>
                  <a:schemeClr val="tx1"/>
                </a:solidFill>
              </a:rPr>
              <a:t>2.National Taiwan University</a:t>
            </a:r>
          </a:p>
          <a:p>
            <a:pPr marL="571500" indent="-571500">
              <a:buNone/>
            </a:pPr>
            <a:r>
              <a:rPr lang="en-US" altLang="zh-CN" sz="1400" b="1" dirty="0" smtClean="0">
                <a:solidFill>
                  <a:schemeClr val="tx1"/>
                </a:solidFill>
              </a:rPr>
              <a:t>3.National University of Kaohsiung</a:t>
            </a:r>
          </a:p>
          <a:p>
            <a:pPr marL="571500" indent="-571500">
              <a:buNone/>
            </a:pPr>
            <a:r>
              <a:rPr lang="en-US" altLang="zh-CN" sz="1400" b="1" dirty="0" smtClean="0">
                <a:solidFill>
                  <a:schemeClr val="tx1"/>
                </a:solidFill>
              </a:rPr>
              <a:t>4.Soochow University</a:t>
            </a:r>
          </a:p>
          <a:p>
            <a:pPr marL="571500" indent="-571500">
              <a:buNone/>
            </a:pPr>
            <a:r>
              <a:rPr lang="en-US" altLang="zh-CN" sz="1400" b="1" dirty="0" smtClean="0">
                <a:solidFill>
                  <a:schemeClr val="tx1"/>
                </a:solidFill>
              </a:rPr>
              <a:t>5.National </a:t>
            </a:r>
            <a:r>
              <a:rPr lang="en-US" altLang="zh-CN" sz="1400" b="1" dirty="0" err="1" smtClean="0">
                <a:solidFill>
                  <a:schemeClr val="tx1"/>
                </a:solidFill>
              </a:rPr>
              <a:t>Chengchi</a:t>
            </a:r>
            <a:r>
              <a:rPr lang="en-US" altLang="zh-CN" sz="1400" b="1" dirty="0" smtClean="0">
                <a:solidFill>
                  <a:schemeClr val="tx1"/>
                </a:solidFill>
              </a:rPr>
              <a:t> University</a:t>
            </a:r>
            <a:endParaRPr lang="zh-CN" alt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7092280" y="1484784"/>
            <a:ext cx="1872208" cy="864096"/>
          </a:xfrm>
          <a:prstGeom prst="wedgeRoundRectCallout">
            <a:avLst>
              <a:gd name="adj1" fmla="val -46389"/>
              <a:gd name="adj2" fmla="val 116703"/>
              <a:gd name="adj3" fmla="val 16667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1.Korea Legislation</a:t>
            </a:r>
          </a:p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Research Institute</a:t>
            </a:r>
          </a:p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2.Inha University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7668344" y="2780928"/>
            <a:ext cx="1080120" cy="1080120"/>
          </a:xfrm>
          <a:prstGeom prst="wedgeRoundRectCallout">
            <a:avLst>
              <a:gd name="adj1" fmla="val -70031"/>
              <a:gd name="adj2" fmla="val -32739"/>
              <a:gd name="adj3" fmla="val 16667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/>
            <a:r>
              <a:rPr lang="en-US" altLang="zh-CN" sz="1400" b="1" dirty="0" smtClean="0">
                <a:solidFill>
                  <a:schemeClr val="tx1"/>
                </a:solidFill>
              </a:rPr>
              <a:t>1.Kobe </a:t>
            </a:r>
          </a:p>
          <a:p>
            <a:pPr marL="571500" indent="-571500"/>
            <a:r>
              <a:rPr lang="en-US" altLang="zh-CN" sz="1400" b="1" dirty="0" smtClean="0">
                <a:solidFill>
                  <a:schemeClr val="tx1"/>
                </a:solidFill>
              </a:rPr>
              <a:t>University</a:t>
            </a:r>
          </a:p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2.Tokyo</a:t>
            </a:r>
          </a:p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University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5292080" y="4941168"/>
            <a:ext cx="1584176" cy="792088"/>
          </a:xfrm>
          <a:prstGeom prst="wedgeRoundRectCallout">
            <a:avLst>
              <a:gd name="adj1" fmla="val 59250"/>
              <a:gd name="adj2" fmla="val -46106"/>
              <a:gd name="adj3" fmla="val 16667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1.The University</a:t>
            </a:r>
          </a:p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of West </a:t>
            </a:r>
            <a:r>
              <a:rPr lang="en-US" altLang="zh-CN" sz="1400" dirty="0" err="1" smtClean="0">
                <a:solidFill>
                  <a:schemeClr val="tx1"/>
                </a:solidFill>
              </a:rPr>
              <a:t>Austrilia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3851920" y="0"/>
            <a:ext cx="3312368" cy="2016224"/>
          </a:xfrm>
          <a:prstGeom prst="wedgeRoundRectCallout">
            <a:avLst>
              <a:gd name="adj1" fmla="val -39358"/>
              <a:gd name="adj2" fmla="val 78909"/>
              <a:gd name="adj3" fmla="val 16667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None/>
            </a:pPr>
            <a:r>
              <a:rPr lang="en-US" altLang="zh-CN" sz="1400" dirty="0" smtClean="0">
                <a:solidFill>
                  <a:schemeClr val="tx1"/>
                </a:solidFill>
              </a:rPr>
              <a:t>1.Technische </a:t>
            </a:r>
            <a:r>
              <a:rPr lang="en-US" altLang="zh-CN" sz="1400" dirty="0" err="1" smtClean="0">
                <a:solidFill>
                  <a:schemeClr val="tx1"/>
                </a:solidFill>
              </a:rPr>
              <a:t>Universitat</a:t>
            </a:r>
            <a:r>
              <a:rPr lang="en-US" altLang="zh-CN" sz="1400" dirty="0" smtClean="0">
                <a:solidFill>
                  <a:schemeClr val="tx1"/>
                </a:solidFill>
              </a:rPr>
              <a:t> Chemnitz</a:t>
            </a:r>
          </a:p>
          <a:p>
            <a:pPr marL="571500" indent="-571500">
              <a:buNone/>
            </a:pPr>
            <a:r>
              <a:rPr lang="en-US" altLang="zh-CN" sz="1400" b="1" dirty="0" smtClean="0">
                <a:solidFill>
                  <a:schemeClr val="tx1"/>
                </a:solidFill>
              </a:rPr>
              <a:t>2.Maastricht University</a:t>
            </a:r>
          </a:p>
          <a:p>
            <a:pPr marL="571500" indent="-571500">
              <a:buNone/>
            </a:pPr>
            <a:r>
              <a:rPr lang="en-US" altLang="zh-CN" sz="1400" b="1" dirty="0" smtClean="0">
                <a:solidFill>
                  <a:schemeClr val="tx1"/>
                </a:solidFill>
              </a:rPr>
              <a:t>3.Milan University</a:t>
            </a:r>
          </a:p>
          <a:p>
            <a:pPr marL="571500" indent="-571500">
              <a:buNone/>
            </a:pPr>
            <a:r>
              <a:rPr lang="en-US" altLang="zh-CN" sz="1400" dirty="0" smtClean="0">
                <a:solidFill>
                  <a:schemeClr val="tx1"/>
                </a:solidFill>
              </a:rPr>
              <a:t>4.University of Bonn</a:t>
            </a:r>
          </a:p>
          <a:p>
            <a:pPr marL="571500" indent="-571500">
              <a:buNone/>
            </a:pPr>
            <a:r>
              <a:rPr lang="en-US" altLang="zh-CN" sz="1400" dirty="0" smtClean="0">
                <a:solidFill>
                  <a:schemeClr val="tx1"/>
                </a:solidFill>
              </a:rPr>
              <a:t>5.University of Rome Tor </a:t>
            </a:r>
            <a:r>
              <a:rPr lang="en-US" altLang="zh-CN" sz="1400" dirty="0" err="1" smtClean="0">
                <a:solidFill>
                  <a:schemeClr val="tx1"/>
                </a:solidFill>
              </a:rPr>
              <a:t>Vergata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pPr marL="571500" indent="-571500">
              <a:buNone/>
            </a:pPr>
            <a:r>
              <a:rPr lang="en-US" altLang="zh-CN" sz="1400" dirty="0" smtClean="0">
                <a:solidFill>
                  <a:schemeClr val="tx1"/>
                </a:solidFill>
              </a:rPr>
              <a:t>6.Paris X </a:t>
            </a:r>
            <a:r>
              <a:rPr lang="en-US" altLang="zh-CN" sz="1400" dirty="0" err="1" smtClean="0">
                <a:solidFill>
                  <a:schemeClr val="tx1"/>
                </a:solidFill>
              </a:rPr>
              <a:t>nanterre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pPr marL="571500" indent="-571500">
              <a:buNone/>
            </a:pPr>
            <a:r>
              <a:rPr lang="en-US" altLang="zh-CN" sz="1400" dirty="0" smtClean="0">
                <a:solidFill>
                  <a:schemeClr val="tx1"/>
                </a:solidFill>
              </a:rPr>
              <a:t>7.West University of Paris</a:t>
            </a:r>
          </a:p>
          <a:p>
            <a:pPr marL="571500" indent="-571500">
              <a:buNone/>
            </a:pPr>
            <a:r>
              <a:rPr lang="en-US" altLang="zh-CN" sz="1400" dirty="0" smtClean="0">
                <a:solidFill>
                  <a:schemeClr val="tx1"/>
                </a:solidFill>
              </a:rPr>
              <a:t>8.University of Craiova</a:t>
            </a:r>
          </a:p>
          <a:p>
            <a:pPr marL="571500" indent="-571500">
              <a:buNone/>
            </a:pPr>
            <a:r>
              <a:rPr lang="en-US" altLang="zh-CN" sz="1400" dirty="0" smtClean="0">
                <a:solidFill>
                  <a:schemeClr val="tx1"/>
                </a:solidFill>
              </a:rPr>
              <a:t>9.University of Pisa</a:t>
            </a:r>
            <a:endParaRPr lang="zh-CN" alt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467544" y="4437112"/>
            <a:ext cx="1584176" cy="792088"/>
          </a:xfrm>
          <a:prstGeom prst="wedgeRoundRectCallout">
            <a:avLst>
              <a:gd name="adj1" fmla="val 59250"/>
              <a:gd name="adj2" fmla="val -46106"/>
              <a:gd name="adj3" fmla="val 16667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1.The University</a:t>
            </a:r>
          </a:p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of Buenos Aires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179512" y="980728"/>
            <a:ext cx="3312368" cy="1340768"/>
          </a:xfrm>
          <a:prstGeom prst="wedgeRoundRectCallout">
            <a:avLst>
              <a:gd name="adj1" fmla="val -14294"/>
              <a:gd name="adj2" fmla="val 98635"/>
              <a:gd name="adj3" fmla="val 16667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1.The University of Oregon</a:t>
            </a:r>
          </a:p>
          <a:p>
            <a:pPr marL="571500" indent="-571500"/>
            <a:r>
              <a:rPr lang="en-US" altLang="zh-CN" sz="1400" b="1" dirty="0" smtClean="0">
                <a:solidFill>
                  <a:schemeClr val="tx1"/>
                </a:solidFill>
              </a:rPr>
              <a:t>2.The University of Wisconsin</a:t>
            </a:r>
          </a:p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3.Northeastern University</a:t>
            </a:r>
          </a:p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4.The University of Waterloo</a:t>
            </a:r>
            <a:endParaRPr lang="zh-CN" alt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7236296" y="4005064"/>
            <a:ext cx="1584176" cy="792088"/>
          </a:xfrm>
          <a:prstGeom prst="wedgeRoundRectCallout">
            <a:avLst>
              <a:gd name="adj1" fmla="val -85052"/>
              <a:gd name="adj2" fmla="val -73448"/>
              <a:gd name="adj3" fmla="val 16667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1.Prince of</a:t>
            </a:r>
          </a:p>
          <a:p>
            <a:pPr marL="571500" indent="-571500"/>
            <a:r>
              <a:rPr lang="en-US" altLang="zh-CN" sz="1400" dirty="0" err="1" smtClean="0">
                <a:solidFill>
                  <a:schemeClr val="tx1"/>
                </a:solidFill>
              </a:rPr>
              <a:t>Songkla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pPr marL="571500" indent="-571500"/>
            <a:r>
              <a:rPr lang="en-US" altLang="zh-CN" sz="1400" dirty="0" smtClean="0">
                <a:solidFill>
                  <a:schemeClr val="tx1"/>
                </a:solidFill>
              </a:rPr>
              <a:t>University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949280"/>
            <a:ext cx="8028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MOU to be signed in the near future:</a:t>
            </a:r>
          </a:p>
          <a:p>
            <a:r>
              <a:rPr lang="en-US" altLang="zh-CN" sz="1400" dirty="0" smtClean="0"/>
              <a:t>New Hampshire University, Queen Mary University of Belfast, </a:t>
            </a:r>
            <a:r>
              <a:rPr lang="en-US" altLang="zh-CN" sz="1400" dirty="0" err="1" smtClean="0"/>
              <a:t>Monash</a:t>
            </a:r>
            <a:r>
              <a:rPr lang="en-US" altLang="zh-CN" sz="1400" dirty="0" smtClean="0"/>
              <a:t> University, the University of West Sydney, Toulouse University, New Orleans University</a:t>
            </a:r>
            <a:endParaRPr lang="zh-CN" altLang="en-US" sz="1400" dirty="0"/>
          </a:p>
        </p:txBody>
      </p:sp>
      <p:sp>
        <p:nvSpPr>
          <p:cNvPr id="14" name="标题 1"/>
          <p:cNvSpPr txBox="1">
            <a:spLocks/>
          </p:cNvSpPr>
          <p:nvPr/>
        </p:nvSpPr>
        <p:spPr>
          <a:xfrm>
            <a:off x="0" y="188640"/>
            <a:ext cx="3851920" cy="70609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onstantia" pitchFamily="18" charset="0"/>
                <a:ea typeface="+mj-ea"/>
                <a:cs typeface="+mj-cs"/>
              </a:rPr>
              <a:t>MOU signed with overseas partners</a:t>
            </a: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j-ea"/>
                <a:cs typeface="+mj-cs"/>
              </a:rPr>
              <a:t/>
            </a:r>
            <a:b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j-ea"/>
                <a:cs typeface="+mj-cs"/>
              </a:rPr>
            </a:br>
            <a:endParaRPr kumimoji="0" lang="zh-CN" alt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Narkisim" pitchFamily="34" charset="-79"/>
              <a:ea typeface="+mj-ea"/>
              <a:cs typeface="Narkisim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75856" y="0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优本项目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1772816"/>
            <a:ext cx="59766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发布通知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月底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/3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月初；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7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月初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通过学院初选后一周内公示，联系交流院校提供邀请函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留学基金委网申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4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月底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5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月初；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9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月中下旬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留学基金委出结果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5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月底；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10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月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面向</a:t>
            </a:r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学生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 大二、大三学生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要求</a:t>
            </a:r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：</a:t>
            </a:r>
            <a:endParaRPr lang="en-US" altLang="zh-CN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学习成绩：绩点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3.5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以上 或 平均分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85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分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英语：雅思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6.5 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或 托福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95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分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名额：</a:t>
            </a:r>
            <a:endParaRPr lang="en-US" altLang="zh-CN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马斯特里赫特大学：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5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个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米兰大学：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个</a:t>
            </a:r>
            <a:endParaRPr lang="zh-CN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2" y="616530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32D71"/>
                </a:solidFill>
              </a:rPr>
              <a:t>注：具体时间请见网站通知</a:t>
            </a:r>
            <a:endParaRPr lang="zh-CN" altLang="en-US" dirty="0">
              <a:solidFill>
                <a:srgbClr val="032D7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5816" y="0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其他交流项目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484784"/>
            <a:ext cx="7272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校际</a:t>
            </a:r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交流（主要针对大二大三学生，少数项目也面向研究生）：</a:t>
            </a:r>
            <a:endParaRPr lang="en-US" altLang="zh-CN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每学期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2-3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批台港澳交流项目；亚洲项目；北美地区项目；欧洲项目（请关注国际处和学院网站）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院际</a:t>
            </a:r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交流（同时面向本科生和研究生）：</a:t>
            </a:r>
            <a:endParaRPr lang="en-US" altLang="zh-CN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东吴大学法学院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名</a:t>
            </a: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高雄大学法学院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名</a:t>
            </a: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台湾大学法学院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名</a:t>
            </a: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日本神户大学法学院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名</a:t>
            </a: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国立政治大学法学院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名</a:t>
            </a: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中正大学法学院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4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名（仅中正大学交流项目需要交纳学杂费等）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境外暑期项目</a:t>
            </a:r>
            <a:endParaRPr lang="en-US" altLang="zh-CN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注：交流项目一般互免学费，其他费用由学生自行承担</a:t>
            </a:r>
          </a:p>
          <a:p>
            <a:endParaRPr lang="en-US" altLang="zh-CN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616530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32D71"/>
                </a:solidFill>
              </a:rPr>
              <a:t>注：具体时间请见网站通知</a:t>
            </a:r>
            <a:endParaRPr lang="zh-CN" altLang="en-US" dirty="0">
              <a:solidFill>
                <a:srgbClr val="032D7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5816" y="0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其他交流项目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484784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32D71"/>
                </a:solidFill>
              </a:rPr>
              <a:t>SAF(Study Abroad Foundation)</a:t>
            </a:r>
            <a:r>
              <a:rPr lang="zh-CN" altLang="en-US" b="1" dirty="0" smtClean="0">
                <a:solidFill>
                  <a:srgbClr val="032D71"/>
                </a:solidFill>
              </a:rPr>
              <a:t>海外名校</a:t>
            </a:r>
            <a:r>
              <a:rPr lang="zh-CN" altLang="en-US" b="1" dirty="0" smtClean="0">
                <a:solidFill>
                  <a:srgbClr val="032D71"/>
                </a:solidFill>
              </a:rPr>
              <a:t>交流生</a:t>
            </a:r>
            <a:r>
              <a:rPr lang="zh-CN" altLang="en-US" b="1" dirty="0" smtClean="0">
                <a:solidFill>
                  <a:srgbClr val="032D71"/>
                </a:solidFill>
              </a:rPr>
              <a:t>项目</a:t>
            </a:r>
            <a:r>
              <a:rPr lang="zh-CN" altLang="en-US" dirty="0" smtClean="0">
                <a:solidFill>
                  <a:srgbClr val="032D71"/>
                </a:solidFill>
              </a:rPr>
              <a:t>（此</a:t>
            </a:r>
            <a:r>
              <a:rPr lang="zh-CN" altLang="en-US" dirty="0" smtClean="0">
                <a:solidFill>
                  <a:srgbClr val="032D71"/>
                </a:solidFill>
              </a:rPr>
              <a:t>项目为自费项目，学生交流期间需缴纳接收院校和派出院校</a:t>
            </a:r>
            <a:r>
              <a:rPr lang="zh-CN" altLang="en-US" dirty="0" smtClean="0">
                <a:solidFill>
                  <a:srgbClr val="032D71"/>
                </a:solidFill>
              </a:rPr>
              <a:t>学费）</a:t>
            </a:r>
            <a:endParaRPr lang="en-US" altLang="zh-CN" dirty="0" smtClean="0">
              <a:solidFill>
                <a:srgbClr val="032D7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616530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32D71"/>
                </a:solidFill>
              </a:rPr>
              <a:t>注：具体时间请见网站通知</a:t>
            </a:r>
            <a:endParaRPr lang="zh-CN" altLang="en-US" dirty="0">
              <a:solidFill>
                <a:srgbClr val="032D7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其他项目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592" y="1556792"/>
            <a:ext cx="76328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孔子学院汉语教师志愿者：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月，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10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月</a:t>
            </a:r>
            <a:endParaRPr lang="en-US" altLang="zh-CN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太古奖学金香港大学攻读硕士、博士学位：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7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月、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10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月</a:t>
            </a:r>
            <a:endParaRPr lang="en-US" altLang="zh-CN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美国威斯康辛大学法学院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LLM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项目：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11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月</a:t>
            </a:r>
            <a:endParaRPr lang="en-US" altLang="zh-CN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中美富布赖特联合培养博士生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项目：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7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月</a:t>
            </a:r>
            <a:endParaRPr lang="en-US" altLang="zh-CN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厦门大学研究生短期国（境）外交流访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学：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5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月，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9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月</a:t>
            </a:r>
            <a:endParaRPr lang="en-US" altLang="zh-CN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厦门大学研究生出国出境参加国际学术会议资助项目：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9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月</a:t>
            </a:r>
            <a:endParaRPr lang="en-US" altLang="zh-CN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altLang="zh-CN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652120" y="616530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32D71"/>
                </a:solidFill>
              </a:rPr>
              <a:t>注：具体时间请见网站通知</a:t>
            </a:r>
            <a:endParaRPr lang="zh-CN" altLang="en-US" dirty="0">
              <a:solidFill>
                <a:srgbClr val="032D7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5816" y="0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信息获取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79712" y="1988840"/>
            <a:ext cx="7164288" cy="4525963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国际处网站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学院网站：国际合作与本科生教务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QQ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群</a:t>
            </a:r>
            <a:endParaRPr lang="zh-CN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75856" y="0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手续办理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</a:rPr>
              <a:t>	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为便于学院对出国境学生的审核与管理，请所有短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长期出国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境的学生提前向学院报批，及时在教务处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研究生院学生系统提交申请，并提交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《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厦门大学法学院出国（境）登记表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》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，请于出国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境前交至外事秘书，返校后找外事秘书签字存档。</a:t>
            </a:r>
            <a:endParaRPr lang="en-US" altLang="zh-CN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其他学校报批程序如下供参考，具体材料以教务处</a:t>
            </a: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研究生院最新规定为准：</a:t>
            </a:r>
          </a:p>
          <a:p>
            <a:r>
              <a:rPr lang="zh-CN" altLang="en-US" sz="2000" b="1" dirty="0" smtClean="0">
                <a:solidFill>
                  <a:schemeClr val="accent5">
                    <a:lumMod val="50000"/>
                  </a:schemeClr>
                </a:solidFill>
              </a:rPr>
              <a:t>本科生：</a:t>
            </a:r>
            <a:endParaRPr lang="zh-CN" alt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      短期：教务处学生系统审核</a:t>
            </a:r>
          </a:p>
          <a:p>
            <a:pPr>
              <a:buNone/>
            </a:pPr>
            <a:r>
              <a:rPr lang="en-US" altLang="zh-CN" sz="2000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zh-CN" altLang="en-US" sz="2000" dirty="0" smtClean="0">
                <a:solidFill>
                  <a:schemeClr val="accent5">
                    <a:lumMod val="50000"/>
                  </a:schemeClr>
                </a:solidFill>
              </a:rPr>
              <a:t>长期：教务处学生系统审核、休学申请表、厦门大学学生公派出国境审批表</a:t>
            </a:r>
          </a:p>
          <a:p>
            <a:pPr>
              <a:buNone/>
            </a:pPr>
            <a:endParaRPr lang="en-US" altLang="zh-CN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altLang="zh-CN" sz="1800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zh-CN" altLang="en-US" sz="1800" dirty="0" smtClean="0">
                <a:solidFill>
                  <a:schemeClr val="accent5">
                    <a:lumMod val="50000"/>
                  </a:schemeClr>
                </a:solidFill>
              </a:rPr>
              <a:t>注：请学生出国境前务必知会教秘与辅导员老师，并咨询选课，学分转换及在校手续等问题</a:t>
            </a:r>
            <a:endParaRPr lang="zh-CN" altLang="en-US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</a:rPr>
              <a:t>国内对外交流活动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35696" y="2132856"/>
            <a:ext cx="5770984" cy="2764904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国际法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暑期研修班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国际税法暑期班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国际知识产权夏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dirty="0" smtClean="0">
                <a:solidFill>
                  <a:schemeClr val="accent5">
                    <a:lumMod val="50000"/>
                  </a:schemeClr>
                </a:solidFill>
              </a:rPr>
              <a:t>冬令营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活力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509</Words>
  <Application>Microsoft Office PowerPoint</Application>
  <PresentationFormat>全屏显示(4:3)</PresentationFormat>
  <Paragraphs>105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1_Office 主题</vt:lpstr>
      <vt:lpstr>幻灯片 1</vt:lpstr>
      <vt:lpstr>幻灯片 2</vt:lpstr>
      <vt:lpstr>优本项目</vt:lpstr>
      <vt:lpstr>其他交流项目</vt:lpstr>
      <vt:lpstr>其他交流项目</vt:lpstr>
      <vt:lpstr>其他项目</vt:lpstr>
      <vt:lpstr>信息获取</vt:lpstr>
      <vt:lpstr>手续办理</vt:lpstr>
      <vt:lpstr>国内对外交流活动</vt:lpstr>
      <vt:lpstr>International Master Program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董晓晴(2014100083)</cp:lastModifiedBy>
  <cp:revision>46</cp:revision>
  <dcterms:created xsi:type="dcterms:W3CDTF">2015-10-23T09:14:17Z</dcterms:created>
  <dcterms:modified xsi:type="dcterms:W3CDTF">2015-10-26T09:20:37Z</dcterms:modified>
</cp:coreProperties>
</file>