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theme/theme8.xml" ContentType="application/vnd.openxmlformats-officedocument.theme+xml"/>
  <Override PartName="/ppt/slideLayouts/slideLayout24.xml" ContentType="application/vnd.openxmlformats-officedocument.presentationml.slideLayout+xml"/>
  <Override PartName="/ppt/theme/theme9.xml" ContentType="application/vnd.openxmlformats-officedocument.theme+xml"/>
  <Override PartName="/ppt/slideLayouts/slideLayout2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9" r:id="rId1"/>
    <p:sldMasterId id="2147483685" r:id="rId2"/>
    <p:sldMasterId id="2147483687" r:id="rId3"/>
    <p:sldMasterId id="2147483689" r:id="rId4"/>
    <p:sldMasterId id="2147483691" r:id="rId5"/>
    <p:sldMasterId id="2147483695" r:id="rId6"/>
    <p:sldMasterId id="2147483697" r:id="rId7"/>
    <p:sldMasterId id="2147483699" r:id="rId8"/>
    <p:sldMasterId id="2147483701" r:id="rId9"/>
    <p:sldMasterId id="2147483703" r:id="rId10"/>
  </p:sldMasterIdLst>
  <p:notesMasterIdLst>
    <p:notesMasterId r:id="rId40"/>
  </p:notesMasterIdLst>
  <p:handoutMasterIdLst>
    <p:handoutMasterId r:id="rId41"/>
  </p:handoutMasterIdLst>
  <p:sldIdLst>
    <p:sldId id="446" r:id="rId11"/>
    <p:sldId id="481" r:id="rId12"/>
    <p:sldId id="482" r:id="rId13"/>
    <p:sldId id="480" r:id="rId14"/>
    <p:sldId id="452" r:id="rId15"/>
    <p:sldId id="453" r:id="rId16"/>
    <p:sldId id="457" r:id="rId17"/>
    <p:sldId id="460" r:id="rId18"/>
    <p:sldId id="461" r:id="rId19"/>
    <p:sldId id="486" r:id="rId20"/>
    <p:sldId id="483" r:id="rId21"/>
    <p:sldId id="527" r:id="rId22"/>
    <p:sldId id="528" r:id="rId23"/>
    <p:sldId id="517" r:id="rId24"/>
    <p:sldId id="530" r:id="rId25"/>
    <p:sldId id="531" r:id="rId26"/>
    <p:sldId id="506" r:id="rId27"/>
    <p:sldId id="526" r:id="rId28"/>
    <p:sldId id="462" r:id="rId29"/>
    <p:sldId id="520" r:id="rId30"/>
    <p:sldId id="519" r:id="rId31"/>
    <p:sldId id="518" r:id="rId32"/>
    <p:sldId id="521" r:id="rId33"/>
    <p:sldId id="516" r:id="rId34"/>
    <p:sldId id="522" r:id="rId35"/>
    <p:sldId id="523" r:id="rId36"/>
    <p:sldId id="529" r:id="rId37"/>
    <p:sldId id="524" r:id="rId38"/>
    <p:sldId id="525" r:id="rId39"/>
  </p:sldIdLst>
  <p:sldSz cx="9144000" cy="6858000" type="screen4x3"/>
  <p:notesSz cx="6797675" cy="9926638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FFFFFF"/>
    <a:srgbClr val="FF3300"/>
    <a:srgbClr val="0000FF"/>
    <a:srgbClr val="FFFF00"/>
    <a:srgbClr val="FF00FF"/>
    <a:srgbClr val="008000"/>
    <a:srgbClr val="B2B2B2"/>
    <a:srgbClr val="9900CC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2" autoAdjust="0"/>
    <p:restoredTop sz="94711" autoAdjust="0"/>
  </p:normalViewPr>
  <p:slideViewPr>
    <p:cSldViewPr>
      <p:cViewPr varScale="1">
        <p:scale>
          <a:sx n="116" d="100"/>
          <a:sy n="116" d="100"/>
        </p:scale>
        <p:origin x="147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EFF817-9636-4DE9-8128-88138A52AA71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BAFE5EE0-65BF-4F7E-B19F-3C4A7715A0FD}">
      <dgm:prSet custT="1"/>
      <dgm:spPr/>
      <dgm:t>
        <a:bodyPr/>
        <a:lstStyle/>
        <a:p>
          <a:pPr algn="l" rtl="0"/>
          <a:r>
            <a:rPr lang="en-GB" sz="1400" b="1" dirty="0" smtClean="0">
              <a:latin typeface="+mn-lt"/>
            </a:rPr>
            <a:t>General Introduction</a:t>
          </a:r>
          <a:endParaRPr lang="en-GB" sz="1400" b="1" dirty="0">
            <a:latin typeface="+mn-lt"/>
          </a:endParaRPr>
        </a:p>
      </dgm:t>
    </dgm:pt>
    <dgm:pt modelId="{668B1610-7A93-49A4-AD15-364AFFCE62DC}" type="parTrans" cxnId="{954ED243-7EA4-4BDF-B098-8DB5DA509D21}">
      <dgm:prSet/>
      <dgm:spPr/>
      <dgm:t>
        <a:bodyPr/>
        <a:lstStyle/>
        <a:p>
          <a:endParaRPr lang="en-GB"/>
        </a:p>
      </dgm:t>
    </dgm:pt>
    <dgm:pt modelId="{AB8714E8-D4F8-4D3B-AFB7-563F829841D0}" type="sibTrans" cxnId="{954ED243-7EA4-4BDF-B098-8DB5DA509D21}">
      <dgm:prSet/>
      <dgm:spPr/>
      <dgm:t>
        <a:bodyPr/>
        <a:lstStyle/>
        <a:p>
          <a:endParaRPr lang="en-GB"/>
        </a:p>
      </dgm:t>
    </dgm:pt>
    <dgm:pt modelId="{3C8B5DDF-D8CF-4364-9EB3-5C3FF6AEFB69}">
      <dgm:prSet/>
      <dgm:spPr/>
      <dgm:t>
        <a:bodyPr/>
        <a:lstStyle/>
        <a:p>
          <a:pPr rtl="0"/>
          <a:r>
            <a:rPr lang="en-GB" b="1" dirty="0" smtClean="0"/>
            <a:t>Location of CCLS, PG Law Centre</a:t>
          </a:r>
          <a:endParaRPr lang="en-GB" dirty="0"/>
        </a:p>
      </dgm:t>
    </dgm:pt>
    <dgm:pt modelId="{FF69FBD0-A271-49E8-AB15-AFB3AB2198BC}" type="parTrans" cxnId="{378BB3CE-68AF-4B8E-8999-8EDDCCA4F9DE}">
      <dgm:prSet/>
      <dgm:spPr/>
      <dgm:t>
        <a:bodyPr/>
        <a:lstStyle/>
        <a:p>
          <a:endParaRPr lang="en-GB"/>
        </a:p>
      </dgm:t>
    </dgm:pt>
    <dgm:pt modelId="{80263B90-94B9-42BB-82B7-042C141D645C}" type="sibTrans" cxnId="{378BB3CE-68AF-4B8E-8999-8EDDCCA4F9DE}">
      <dgm:prSet/>
      <dgm:spPr/>
      <dgm:t>
        <a:bodyPr/>
        <a:lstStyle/>
        <a:p>
          <a:endParaRPr lang="en-GB"/>
        </a:p>
      </dgm:t>
    </dgm:pt>
    <dgm:pt modelId="{8E724A50-B60D-433A-866E-B2A789B60EF7}">
      <dgm:prSet/>
      <dgm:spPr/>
      <dgm:t>
        <a:bodyPr/>
        <a:lstStyle/>
        <a:p>
          <a:pPr rtl="0"/>
          <a:r>
            <a:rPr lang="en-GB" b="1" smtClean="0"/>
            <a:t>Programmes</a:t>
          </a:r>
          <a:endParaRPr lang="en-GB"/>
        </a:p>
      </dgm:t>
    </dgm:pt>
    <dgm:pt modelId="{C68EC388-D2CD-4CE0-A45E-E991F617708E}" type="parTrans" cxnId="{BE7A434C-181D-4571-B374-041755FEB939}">
      <dgm:prSet/>
      <dgm:spPr/>
      <dgm:t>
        <a:bodyPr/>
        <a:lstStyle/>
        <a:p>
          <a:endParaRPr lang="en-GB"/>
        </a:p>
      </dgm:t>
    </dgm:pt>
    <dgm:pt modelId="{B1020D36-5445-45B3-A605-024320AE4C8E}" type="sibTrans" cxnId="{BE7A434C-181D-4571-B374-041755FEB939}">
      <dgm:prSet/>
      <dgm:spPr/>
      <dgm:t>
        <a:bodyPr/>
        <a:lstStyle/>
        <a:p>
          <a:endParaRPr lang="en-GB"/>
        </a:p>
      </dgm:t>
    </dgm:pt>
    <dgm:pt modelId="{A2F5C9C3-6AC6-4587-AB0A-E0A986760BE3}">
      <dgm:prSet/>
      <dgm:spPr/>
      <dgm:t>
        <a:bodyPr/>
        <a:lstStyle/>
        <a:p>
          <a:pPr rtl="0"/>
          <a:r>
            <a:rPr lang="en-GB" b="1" dirty="0" smtClean="0"/>
            <a:t>Entry Requirements</a:t>
          </a:r>
          <a:endParaRPr lang="en-GB" dirty="0"/>
        </a:p>
      </dgm:t>
    </dgm:pt>
    <dgm:pt modelId="{ED4B8BC0-47F3-4246-AFD9-93FBD97EAAB9}" type="parTrans" cxnId="{6DF25FA2-4729-4D25-82D4-C93B6534EC5A}">
      <dgm:prSet/>
      <dgm:spPr/>
      <dgm:t>
        <a:bodyPr/>
        <a:lstStyle/>
        <a:p>
          <a:endParaRPr lang="en-GB"/>
        </a:p>
      </dgm:t>
    </dgm:pt>
    <dgm:pt modelId="{DB47E779-7127-484D-AEF5-44DBB369DD3B}" type="sibTrans" cxnId="{6DF25FA2-4729-4D25-82D4-C93B6534EC5A}">
      <dgm:prSet/>
      <dgm:spPr/>
      <dgm:t>
        <a:bodyPr/>
        <a:lstStyle/>
        <a:p>
          <a:endParaRPr lang="en-GB"/>
        </a:p>
      </dgm:t>
    </dgm:pt>
    <dgm:pt modelId="{5013E9A4-2BB6-426E-B9E7-E5CBA4AFCEE4}">
      <dgm:prSet/>
      <dgm:spPr/>
      <dgm:t>
        <a:bodyPr/>
        <a:lstStyle/>
        <a:p>
          <a:pPr rtl="0"/>
          <a:r>
            <a:rPr lang="en-GB" b="1" smtClean="0"/>
            <a:t>Fees and Scholarships</a:t>
          </a:r>
          <a:endParaRPr lang="en-GB"/>
        </a:p>
      </dgm:t>
    </dgm:pt>
    <dgm:pt modelId="{64D7F142-5CCC-48CB-B4F9-EB58B88CCAB8}" type="parTrans" cxnId="{5865F55B-B606-416B-BA8F-536B75687A74}">
      <dgm:prSet/>
      <dgm:spPr/>
      <dgm:t>
        <a:bodyPr/>
        <a:lstStyle/>
        <a:p>
          <a:endParaRPr lang="en-GB"/>
        </a:p>
      </dgm:t>
    </dgm:pt>
    <dgm:pt modelId="{BBBA37F2-8F23-4DB1-870C-3F5EB0F9981B}" type="sibTrans" cxnId="{5865F55B-B606-416B-BA8F-536B75687A74}">
      <dgm:prSet/>
      <dgm:spPr/>
      <dgm:t>
        <a:bodyPr/>
        <a:lstStyle/>
        <a:p>
          <a:endParaRPr lang="en-GB"/>
        </a:p>
      </dgm:t>
    </dgm:pt>
    <dgm:pt modelId="{B94F1103-3369-4C6B-9D73-736A6CCB351C}">
      <dgm:prSet/>
      <dgm:spPr/>
      <dgm:t>
        <a:bodyPr/>
        <a:lstStyle/>
        <a:p>
          <a:pPr rtl="0"/>
          <a:r>
            <a:rPr lang="en-GB" b="1" smtClean="0"/>
            <a:t>Contacts</a:t>
          </a:r>
          <a:endParaRPr lang="en-GB"/>
        </a:p>
      </dgm:t>
    </dgm:pt>
    <dgm:pt modelId="{B11E91C2-C1C2-4F59-A8DD-E363EFE3A660}" type="parTrans" cxnId="{640A3B36-9C6A-4C51-ADBB-8D47DB53C9FF}">
      <dgm:prSet/>
      <dgm:spPr/>
      <dgm:t>
        <a:bodyPr/>
        <a:lstStyle/>
        <a:p>
          <a:endParaRPr lang="en-GB"/>
        </a:p>
      </dgm:t>
    </dgm:pt>
    <dgm:pt modelId="{88B52817-0143-476E-AFDA-CFB13BB1AD63}" type="sibTrans" cxnId="{640A3B36-9C6A-4C51-ADBB-8D47DB53C9FF}">
      <dgm:prSet/>
      <dgm:spPr/>
      <dgm:t>
        <a:bodyPr/>
        <a:lstStyle/>
        <a:p>
          <a:endParaRPr lang="en-GB"/>
        </a:p>
      </dgm:t>
    </dgm:pt>
    <dgm:pt modelId="{6FB0A122-CBF2-4890-B277-3831B2E5A698}" type="pres">
      <dgm:prSet presAssocID="{1BEFF817-9636-4DE9-8128-88138A52AA7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88C652C1-CDC7-4FB6-8DCC-249E20078B1D}" type="pres">
      <dgm:prSet presAssocID="{1BEFF817-9636-4DE9-8128-88138A52AA71}" presName="Name1" presStyleCnt="0"/>
      <dgm:spPr/>
    </dgm:pt>
    <dgm:pt modelId="{F136D95A-620E-48E0-BA83-859651D613E7}" type="pres">
      <dgm:prSet presAssocID="{1BEFF817-9636-4DE9-8128-88138A52AA71}" presName="cycle" presStyleCnt="0"/>
      <dgm:spPr/>
    </dgm:pt>
    <dgm:pt modelId="{7E535AA1-6403-44B3-822E-963332266BED}" type="pres">
      <dgm:prSet presAssocID="{1BEFF817-9636-4DE9-8128-88138A52AA71}" presName="srcNode" presStyleLbl="node1" presStyleIdx="0" presStyleCnt="6"/>
      <dgm:spPr/>
    </dgm:pt>
    <dgm:pt modelId="{1F4FD5C6-62BF-4EE4-AFCC-1FE7F131AE1F}" type="pres">
      <dgm:prSet presAssocID="{1BEFF817-9636-4DE9-8128-88138A52AA71}" presName="conn" presStyleLbl="parChTrans1D2" presStyleIdx="0" presStyleCnt="1"/>
      <dgm:spPr/>
      <dgm:t>
        <a:bodyPr/>
        <a:lstStyle/>
        <a:p>
          <a:endParaRPr lang="en-GB"/>
        </a:p>
      </dgm:t>
    </dgm:pt>
    <dgm:pt modelId="{3CAC6065-4B67-405D-A52A-5F5D715E11D4}" type="pres">
      <dgm:prSet presAssocID="{1BEFF817-9636-4DE9-8128-88138A52AA71}" presName="extraNode" presStyleLbl="node1" presStyleIdx="0" presStyleCnt="6"/>
      <dgm:spPr/>
    </dgm:pt>
    <dgm:pt modelId="{3102AED5-F906-446C-AFD8-0561316F3729}" type="pres">
      <dgm:prSet presAssocID="{1BEFF817-9636-4DE9-8128-88138A52AA71}" presName="dstNode" presStyleLbl="node1" presStyleIdx="0" presStyleCnt="6"/>
      <dgm:spPr/>
    </dgm:pt>
    <dgm:pt modelId="{1AAD2E2A-A238-4181-8381-A3654FA7EB99}" type="pres">
      <dgm:prSet presAssocID="{BAFE5EE0-65BF-4F7E-B19F-3C4A7715A0FD}" presName="text_1" presStyleLbl="node1" presStyleIdx="0" presStyleCnt="6" custScaleX="100241" custLinFactNeighborX="-196" custLinFactNeighborY="196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514F50-0D53-4BBE-AC04-7C8F7C8B303C}" type="pres">
      <dgm:prSet presAssocID="{BAFE5EE0-65BF-4F7E-B19F-3C4A7715A0FD}" presName="accent_1" presStyleCnt="0"/>
      <dgm:spPr/>
    </dgm:pt>
    <dgm:pt modelId="{ABF4876D-990D-474E-AC6C-71E549434710}" type="pres">
      <dgm:prSet presAssocID="{BAFE5EE0-65BF-4F7E-B19F-3C4A7715A0FD}" presName="accentRepeatNode" presStyleLbl="solidFgAcc1" presStyleIdx="0" presStyleCnt="6"/>
      <dgm:spPr/>
    </dgm:pt>
    <dgm:pt modelId="{F1F7FE8D-06A3-4735-933D-F06DE3495311}" type="pres">
      <dgm:prSet presAssocID="{3C8B5DDF-D8CF-4364-9EB3-5C3FF6AEFB69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B0821D-8CDF-4E38-8981-48A11AE807B5}" type="pres">
      <dgm:prSet presAssocID="{3C8B5DDF-D8CF-4364-9EB3-5C3FF6AEFB69}" presName="accent_2" presStyleCnt="0"/>
      <dgm:spPr/>
    </dgm:pt>
    <dgm:pt modelId="{4B03092F-81CC-4309-99A4-7D7B8739DF35}" type="pres">
      <dgm:prSet presAssocID="{3C8B5DDF-D8CF-4364-9EB3-5C3FF6AEFB69}" presName="accentRepeatNode" presStyleLbl="solidFgAcc1" presStyleIdx="1" presStyleCnt="6"/>
      <dgm:spPr/>
    </dgm:pt>
    <dgm:pt modelId="{F51EBEC5-2FD4-47E3-B08E-DB6F8F137F93}" type="pres">
      <dgm:prSet presAssocID="{8E724A50-B60D-433A-866E-B2A789B60EF7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608227-A77C-41E2-ADA5-D2A208FABF6A}" type="pres">
      <dgm:prSet presAssocID="{8E724A50-B60D-433A-866E-B2A789B60EF7}" presName="accent_3" presStyleCnt="0"/>
      <dgm:spPr/>
    </dgm:pt>
    <dgm:pt modelId="{E391800C-D5E2-47FF-9A2A-EAAB72289E53}" type="pres">
      <dgm:prSet presAssocID="{8E724A50-B60D-433A-866E-B2A789B60EF7}" presName="accentRepeatNode" presStyleLbl="solidFgAcc1" presStyleIdx="2" presStyleCnt="6"/>
      <dgm:spPr/>
    </dgm:pt>
    <dgm:pt modelId="{2A522282-4489-4BD9-9199-EDCD269594B2}" type="pres">
      <dgm:prSet presAssocID="{A2F5C9C3-6AC6-4587-AB0A-E0A986760BE3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BB7A56-13FA-493D-8AB7-D097AFDC6C27}" type="pres">
      <dgm:prSet presAssocID="{A2F5C9C3-6AC6-4587-AB0A-E0A986760BE3}" presName="accent_4" presStyleCnt="0"/>
      <dgm:spPr/>
    </dgm:pt>
    <dgm:pt modelId="{16A5F576-962F-454B-9604-240425F40A6B}" type="pres">
      <dgm:prSet presAssocID="{A2F5C9C3-6AC6-4587-AB0A-E0A986760BE3}" presName="accentRepeatNode" presStyleLbl="solidFgAcc1" presStyleIdx="3" presStyleCnt="6"/>
      <dgm:spPr/>
    </dgm:pt>
    <dgm:pt modelId="{81D799C4-0E67-4E46-98AE-E6198C390BC7}" type="pres">
      <dgm:prSet presAssocID="{5013E9A4-2BB6-426E-B9E7-E5CBA4AFCEE4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32696B-2CBA-45F3-98F0-C17D3FC638D4}" type="pres">
      <dgm:prSet presAssocID="{5013E9A4-2BB6-426E-B9E7-E5CBA4AFCEE4}" presName="accent_5" presStyleCnt="0"/>
      <dgm:spPr/>
    </dgm:pt>
    <dgm:pt modelId="{C068A348-F60B-43FB-A4E1-4FE5A5AE2B5F}" type="pres">
      <dgm:prSet presAssocID="{5013E9A4-2BB6-426E-B9E7-E5CBA4AFCEE4}" presName="accentRepeatNode" presStyleLbl="solidFgAcc1" presStyleIdx="4" presStyleCnt="6"/>
      <dgm:spPr/>
    </dgm:pt>
    <dgm:pt modelId="{7A3C1C56-6557-4D98-AB23-D7660E0DF997}" type="pres">
      <dgm:prSet presAssocID="{B94F1103-3369-4C6B-9D73-736A6CCB351C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D5D762-0F47-412B-BA57-0A972AFF4C46}" type="pres">
      <dgm:prSet presAssocID="{B94F1103-3369-4C6B-9D73-736A6CCB351C}" presName="accent_6" presStyleCnt="0"/>
      <dgm:spPr/>
    </dgm:pt>
    <dgm:pt modelId="{DFF457C2-3606-4180-866B-0CA7225E1F8E}" type="pres">
      <dgm:prSet presAssocID="{B94F1103-3369-4C6B-9D73-736A6CCB351C}" presName="accentRepeatNode" presStyleLbl="solidFgAcc1" presStyleIdx="5" presStyleCnt="6"/>
      <dgm:spPr/>
    </dgm:pt>
  </dgm:ptLst>
  <dgm:cxnLst>
    <dgm:cxn modelId="{FEFBCD6D-458F-43AC-8B53-5B67225A69E6}" type="presOf" srcId="{AB8714E8-D4F8-4D3B-AFB7-563F829841D0}" destId="{1F4FD5C6-62BF-4EE4-AFCC-1FE7F131AE1F}" srcOrd="0" destOrd="0" presId="urn:microsoft.com/office/officeart/2008/layout/VerticalCurvedList"/>
    <dgm:cxn modelId="{970FC7DB-716E-4C86-BBCD-59E923BAA7F2}" type="presOf" srcId="{A2F5C9C3-6AC6-4587-AB0A-E0A986760BE3}" destId="{2A522282-4489-4BD9-9199-EDCD269594B2}" srcOrd="0" destOrd="0" presId="urn:microsoft.com/office/officeart/2008/layout/VerticalCurvedList"/>
    <dgm:cxn modelId="{378BB3CE-68AF-4B8E-8999-8EDDCCA4F9DE}" srcId="{1BEFF817-9636-4DE9-8128-88138A52AA71}" destId="{3C8B5DDF-D8CF-4364-9EB3-5C3FF6AEFB69}" srcOrd="1" destOrd="0" parTransId="{FF69FBD0-A271-49E8-AB15-AFB3AB2198BC}" sibTransId="{80263B90-94B9-42BB-82B7-042C141D645C}"/>
    <dgm:cxn modelId="{954ED243-7EA4-4BDF-B098-8DB5DA509D21}" srcId="{1BEFF817-9636-4DE9-8128-88138A52AA71}" destId="{BAFE5EE0-65BF-4F7E-B19F-3C4A7715A0FD}" srcOrd="0" destOrd="0" parTransId="{668B1610-7A93-49A4-AD15-364AFFCE62DC}" sibTransId="{AB8714E8-D4F8-4D3B-AFB7-563F829841D0}"/>
    <dgm:cxn modelId="{66F100D2-001A-4F70-A116-7C8EFA92D04A}" type="presOf" srcId="{5013E9A4-2BB6-426E-B9E7-E5CBA4AFCEE4}" destId="{81D799C4-0E67-4E46-98AE-E6198C390BC7}" srcOrd="0" destOrd="0" presId="urn:microsoft.com/office/officeart/2008/layout/VerticalCurvedList"/>
    <dgm:cxn modelId="{9287D048-DF3E-4F59-A2BA-FDBF064DD1F7}" type="presOf" srcId="{BAFE5EE0-65BF-4F7E-B19F-3C4A7715A0FD}" destId="{1AAD2E2A-A238-4181-8381-A3654FA7EB99}" srcOrd="0" destOrd="0" presId="urn:microsoft.com/office/officeart/2008/layout/VerticalCurvedList"/>
    <dgm:cxn modelId="{6DF25FA2-4729-4D25-82D4-C93B6534EC5A}" srcId="{1BEFF817-9636-4DE9-8128-88138A52AA71}" destId="{A2F5C9C3-6AC6-4587-AB0A-E0A986760BE3}" srcOrd="3" destOrd="0" parTransId="{ED4B8BC0-47F3-4246-AFD9-93FBD97EAAB9}" sibTransId="{DB47E779-7127-484D-AEF5-44DBB369DD3B}"/>
    <dgm:cxn modelId="{8BDFF78A-E5B6-47D9-BB4F-6BEB238C6551}" type="presOf" srcId="{1BEFF817-9636-4DE9-8128-88138A52AA71}" destId="{6FB0A122-CBF2-4890-B277-3831B2E5A698}" srcOrd="0" destOrd="0" presId="urn:microsoft.com/office/officeart/2008/layout/VerticalCurvedList"/>
    <dgm:cxn modelId="{128F9A4F-469E-4F08-863A-D0CD0F1335ED}" type="presOf" srcId="{B94F1103-3369-4C6B-9D73-736A6CCB351C}" destId="{7A3C1C56-6557-4D98-AB23-D7660E0DF997}" srcOrd="0" destOrd="0" presId="urn:microsoft.com/office/officeart/2008/layout/VerticalCurvedList"/>
    <dgm:cxn modelId="{BE7A434C-181D-4571-B374-041755FEB939}" srcId="{1BEFF817-9636-4DE9-8128-88138A52AA71}" destId="{8E724A50-B60D-433A-866E-B2A789B60EF7}" srcOrd="2" destOrd="0" parTransId="{C68EC388-D2CD-4CE0-A45E-E991F617708E}" sibTransId="{B1020D36-5445-45B3-A605-024320AE4C8E}"/>
    <dgm:cxn modelId="{6AD056D9-1CB4-4DFD-9CF7-DD5C890081E6}" type="presOf" srcId="{3C8B5DDF-D8CF-4364-9EB3-5C3FF6AEFB69}" destId="{F1F7FE8D-06A3-4735-933D-F06DE3495311}" srcOrd="0" destOrd="0" presId="urn:microsoft.com/office/officeart/2008/layout/VerticalCurvedList"/>
    <dgm:cxn modelId="{0DF7BE57-40B2-4FBF-8573-63911AD4AD7D}" type="presOf" srcId="{8E724A50-B60D-433A-866E-B2A789B60EF7}" destId="{F51EBEC5-2FD4-47E3-B08E-DB6F8F137F93}" srcOrd="0" destOrd="0" presId="urn:microsoft.com/office/officeart/2008/layout/VerticalCurvedList"/>
    <dgm:cxn modelId="{5865F55B-B606-416B-BA8F-536B75687A74}" srcId="{1BEFF817-9636-4DE9-8128-88138A52AA71}" destId="{5013E9A4-2BB6-426E-B9E7-E5CBA4AFCEE4}" srcOrd="4" destOrd="0" parTransId="{64D7F142-5CCC-48CB-B4F9-EB58B88CCAB8}" sibTransId="{BBBA37F2-8F23-4DB1-870C-3F5EB0F9981B}"/>
    <dgm:cxn modelId="{640A3B36-9C6A-4C51-ADBB-8D47DB53C9FF}" srcId="{1BEFF817-9636-4DE9-8128-88138A52AA71}" destId="{B94F1103-3369-4C6B-9D73-736A6CCB351C}" srcOrd="5" destOrd="0" parTransId="{B11E91C2-C1C2-4F59-A8DD-E363EFE3A660}" sibTransId="{88B52817-0143-476E-AFDA-CFB13BB1AD63}"/>
    <dgm:cxn modelId="{67E31AEA-024B-4C9D-8A7D-757EDD0335D3}" type="presParOf" srcId="{6FB0A122-CBF2-4890-B277-3831B2E5A698}" destId="{88C652C1-CDC7-4FB6-8DCC-249E20078B1D}" srcOrd="0" destOrd="0" presId="urn:microsoft.com/office/officeart/2008/layout/VerticalCurvedList"/>
    <dgm:cxn modelId="{805E2355-91DE-4E6F-92A6-745EAAD3AF77}" type="presParOf" srcId="{88C652C1-CDC7-4FB6-8DCC-249E20078B1D}" destId="{F136D95A-620E-48E0-BA83-859651D613E7}" srcOrd="0" destOrd="0" presId="urn:microsoft.com/office/officeart/2008/layout/VerticalCurvedList"/>
    <dgm:cxn modelId="{D79CC69D-E5BE-47AB-A9BA-927091C8C2DB}" type="presParOf" srcId="{F136D95A-620E-48E0-BA83-859651D613E7}" destId="{7E535AA1-6403-44B3-822E-963332266BED}" srcOrd="0" destOrd="0" presId="urn:microsoft.com/office/officeart/2008/layout/VerticalCurvedList"/>
    <dgm:cxn modelId="{1E01BEB1-728E-473F-8315-E791CCBC61F6}" type="presParOf" srcId="{F136D95A-620E-48E0-BA83-859651D613E7}" destId="{1F4FD5C6-62BF-4EE4-AFCC-1FE7F131AE1F}" srcOrd="1" destOrd="0" presId="urn:microsoft.com/office/officeart/2008/layout/VerticalCurvedList"/>
    <dgm:cxn modelId="{81D2BC78-0907-4627-B98E-E6E31E33B5EA}" type="presParOf" srcId="{F136D95A-620E-48E0-BA83-859651D613E7}" destId="{3CAC6065-4B67-405D-A52A-5F5D715E11D4}" srcOrd="2" destOrd="0" presId="urn:microsoft.com/office/officeart/2008/layout/VerticalCurvedList"/>
    <dgm:cxn modelId="{75EA68FA-8EBF-4307-9B4A-84766B041468}" type="presParOf" srcId="{F136D95A-620E-48E0-BA83-859651D613E7}" destId="{3102AED5-F906-446C-AFD8-0561316F3729}" srcOrd="3" destOrd="0" presId="urn:microsoft.com/office/officeart/2008/layout/VerticalCurvedList"/>
    <dgm:cxn modelId="{86FFD22A-16DB-4696-82E9-BAFCDCDFB290}" type="presParOf" srcId="{88C652C1-CDC7-4FB6-8DCC-249E20078B1D}" destId="{1AAD2E2A-A238-4181-8381-A3654FA7EB99}" srcOrd="1" destOrd="0" presId="urn:microsoft.com/office/officeart/2008/layout/VerticalCurvedList"/>
    <dgm:cxn modelId="{EC33F13D-D062-4707-B923-395F303F2E08}" type="presParOf" srcId="{88C652C1-CDC7-4FB6-8DCC-249E20078B1D}" destId="{FA514F50-0D53-4BBE-AC04-7C8F7C8B303C}" srcOrd="2" destOrd="0" presId="urn:microsoft.com/office/officeart/2008/layout/VerticalCurvedList"/>
    <dgm:cxn modelId="{6B6314A6-6992-4CEE-B81F-38EF273B9DB6}" type="presParOf" srcId="{FA514F50-0D53-4BBE-AC04-7C8F7C8B303C}" destId="{ABF4876D-990D-474E-AC6C-71E549434710}" srcOrd="0" destOrd="0" presId="urn:microsoft.com/office/officeart/2008/layout/VerticalCurvedList"/>
    <dgm:cxn modelId="{02B27053-A32C-4AC1-A209-2416624C8A2D}" type="presParOf" srcId="{88C652C1-CDC7-4FB6-8DCC-249E20078B1D}" destId="{F1F7FE8D-06A3-4735-933D-F06DE3495311}" srcOrd="3" destOrd="0" presId="urn:microsoft.com/office/officeart/2008/layout/VerticalCurvedList"/>
    <dgm:cxn modelId="{B121068C-3238-43AE-9C2F-98DEE2117204}" type="presParOf" srcId="{88C652C1-CDC7-4FB6-8DCC-249E20078B1D}" destId="{DBB0821D-8CDF-4E38-8981-48A11AE807B5}" srcOrd="4" destOrd="0" presId="urn:microsoft.com/office/officeart/2008/layout/VerticalCurvedList"/>
    <dgm:cxn modelId="{59E699E4-34D5-47B4-AE5D-9C44CB9B099B}" type="presParOf" srcId="{DBB0821D-8CDF-4E38-8981-48A11AE807B5}" destId="{4B03092F-81CC-4309-99A4-7D7B8739DF35}" srcOrd="0" destOrd="0" presId="urn:microsoft.com/office/officeart/2008/layout/VerticalCurvedList"/>
    <dgm:cxn modelId="{81DAB840-4C58-4088-BCB2-57502E5A991C}" type="presParOf" srcId="{88C652C1-CDC7-4FB6-8DCC-249E20078B1D}" destId="{F51EBEC5-2FD4-47E3-B08E-DB6F8F137F93}" srcOrd="5" destOrd="0" presId="urn:microsoft.com/office/officeart/2008/layout/VerticalCurvedList"/>
    <dgm:cxn modelId="{5F7F5562-AC89-479B-AA58-9973BE350E00}" type="presParOf" srcId="{88C652C1-CDC7-4FB6-8DCC-249E20078B1D}" destId="{36608227-A77C-41E2-ADA5-D2A208FABF6A}" srcOrd="6" destOrd="0" presId="urn:microsoft.com/office/officeart/2008/layout/VerticalCurvedList"/>
    <dgm:cxn modelId="{73873FA0-0675-4216-8753-D27A2A44A968}" type="presParOf" srcId="{36608227-A77C-41E2-ADA5-D2A208FABF6A}" destId="{E391800C-D5E2-47FF-9A2A-EAAB72289E53}" srcOrd="0" destOrd="0" presId="urn:microsoft.com/office/officeart/2008/layout/VerticalCurvedList"/>
    <dgm:cxn modelId="{54D986BF-4C34-4744-8C6B-12D49649D146}" type="presParOf" srcId="{88C652C1-CDC7-4FB6-8DCC-249E20078B1D}" destId="{2A522282-4489-4BD9-9199-EDCD269594B2}" srcOrd="7" destOrd="0" presId="urn:microsoft.com/office/officeart/2008/layout/VerticalCurvedList"/>
    <dgm:cxn modelId="{43BB03A1-DBFD-423A-9056-E4DE3A02F36A}" type="presParOf" srcId="{88C652C1-CDC7-4FB6-8DCC-249E20078B1D}" destId="{E5BB7A56-13FA-493D-8AB7-D097AFDC6C27}" srcOrd="8" destOrd="0" presId="urn:microsoft.com/office/officeart/2008/layout/VerticalCurvedList"/>
    <dgm:cxn modelId="{E6AA9F2B-9A59-4F8C-B73F-2FB9CD364A02}" type="presParOf" srcId="{E5BB7A56-13FA-493D-8AB7-D097AFDC6C27}" destId="{16A5F576-962F-454B-9604-240425F40A6B}" srcOrd="0" destOrd="0" presId="urn:microsoft.com/office/officeart/2008/layout/VerticalCurvedList"/>
    <dgm:cxn modelId="{66E4DD4D-7484-4C73-B6A1-541F92D062A6}" type="presParOf" srcId="{88C652C1-CDC7-4FB6-8DCC-249E20078B1D}" destId="{81D799C4-0E67-4E46-98AE-E6198C390BC7}" srcOrd="9" destOrd="0" presId="urn:microsoft.com/office/officeart/2008/layout/VerticalCurvedList"/>
    <dgm:cxn modelId="{6F1B6F89-916D-495F-AB56-E855E76787BF}" type="presParOf" srcId="{88C652C1-CDC7-4FB6-8DCC-249E20078B1D}" destId="{C132696B-2CBA-45F3-98F0-C17D3FC638D4}" srcOrd="10" destOrd="0" presId="urn:microsoft.com/office/officeart/2008/layout/VerticalCurvedList"/>
    <dgm:cxn modelId="{5D064E0D-2AA2-4C10-A30E-D5F36B95D045}" type="presParOf" srcId="{C132696B-2CBA-45F3-98F0-C17D3FC638D4}" destId="{C068A348-F60B-43FB-A4E1-4FE5A5AE2B5F}" srcOrd="0" destOrd="0" presId="urn:microsoft.com/office/officeart/2008/layout/VerticalCurvedList"/>
    <dgm:cxn modelId="{6FBD51EB-8424-41B9-8C9B-A49E47B66FD0}" type="presParOf" srcId="{88C652C1-CDC7-4FB6-8DCC-249E20078B1D}" destId="{7A3C1C56-6557-4D98-AB23-D7660E0DF997}" srcOrd="11" destOrd="0" presId="urn:microsoft.com/office/officeart/2008/layout/VerticalCurvedList"/>
    <dgm:cxn modelId="{B1030FA0-95C7-4D95-9068-EEA1505D02AF}" type="presParOf" srcId="{88C652C1-CDC7-4FB6-8DCC-249E20078B1D}" destId="{27D5D762-0F47-412B-BA57-0A972AFF4C46}" srcOrd="12" destOrd="0" presId="urn:microsoft.com/office/officeart/2008/layout/VerticalCurvedList"/>
    <dgm:cxn modelId="{192E0CAA-39E1-42D0-A57C-DB2C6EB09340}" type="presParOf" srcId="{27D5D762-0F47-412B-BA57-0A972AFF4C46}" destId="{DFF457C2-3606-4180-866B-0CA7225E1F8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1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2E43E6F6-060D-45C6-890B-9EE8E710DE6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73642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1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noProof="0" smtClean="0"/>
              <a:t>Click to edit Master text styles</a:t>
            </a:r>
          </a:p>
          <a:p>
            <a:pPr lvl="1"/>
            <a:r>
              <a:rPr lang="es-AR" noProof="0" smtClean="0"/>
              <a:t>Second level</a:t>
            </a:r>
          </a:p>
          <a:p>
            <a:pPr lvl="2"/>
            <a:r>
              <a:rPr lang="es-AR" noProof="0" smtClean="0"/>
              <a:t>Third level</a:t>
            </a:r>
          </a:p>
          <a:p>
            <a:pPr lvl="3"/>
            <a:r>
              <a:rPr lang="es-AR" noProof="0" smtClean="0"/>
              <a:t>Fourth level</a:t>
            </a:r>
          </a:p>
          <a:p>
            <a:pPr lvl="4"/>
            <a:r>
              <a:rPr lang="es-AR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0B3C7A64-52B5-4F17-85CC-005AED7B47AC}" type="slidenum">
              <a:rPr lang="es-AR"/>
              <a:pPr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6020101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76435" indent="-298629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94517" indent="-23890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72324" indent="-23890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50130" indent="-23890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27937" indent="-238904" defTabSz="47780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105743" indent="-238904" defTabSz="47780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83550" indent="-238904" defTabSz="47780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61356" indent="-238904" defTabSz="47780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4CE328-4EDD-4468-AF3C-2A0EC701F7DB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dirty="0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872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10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31806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11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19651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12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83005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13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55295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14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888223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15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525361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16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079845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17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181799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18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276094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19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11312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56997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20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40108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21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250071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2010-11 Scholarship students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763" indent="-3095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098" indent="-24762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337" indent="-24762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8576" indent="-24762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3815" indent="-247620" defTabSz="4952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054" indent="-247620" defTabSz="4952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4293" indent="-247620" defTabSz="4952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09532" indent="-247620" defTabSz="4952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fld id="{F37049AD-FA39-4FAD-8C05-1A0B4D1A7603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7164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23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064406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24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303669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25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510814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26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422716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27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319061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28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940594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29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58488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993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25193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13238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6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99210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33418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26144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C7A64-52B5-4F17-85CC-005AED7B47AC}" type="slidenum">
              <a:rPr lang="es-AR" smtClean="0"/>
              <a:pPr/>
              <a:t>9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5472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780A8B-7BAC-49B9-A8E3-5A32AD43CCC6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37BC3E-A10F-4572-835C-55162417E8DA}" type="slidenum">
              <a:rPr lang="es-AR"/>
              <a:pPr/>
              <a:t>‹#›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6321C-4F79-45E1-9C25-5BDBCE2EA506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EF0A63-1EA5-4644-AD46-8720107B8E70}" type="slidenum">
              <a:rPr lang="es-AR"/>
              <a:pPr/>
              <a:t>‹#›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8C1F99-DA9C-4D39-8B73-1E1A6F096E5C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31B772-61CA-4CAB-B3A3-AF0D923FB9A2}" type="slidenum">
              <a:rPr lang="es-AR"/>
              <a:pPr/>
              <a:t>‹#›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8E248-FC70-4165-9D95-3BE760CA58B2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951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8E248-FC70-4165-9D95-3BE760CA58B2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2771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8E248-FC70-4165-9D95-3BE760CA58B2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09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8E248-FC70-4165-9D95-3BE760CA58B2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061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8E248-FC70-4165-9D95-3BE760CA58B2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839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60AAD4-1A99-4DA9-A1A2-A03DBDAB56F5}" type="slidenum">
              <a:rPr lang="es-AR"/>
              <a:pPr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15980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8FDF5E-8922-45B5-912C-B33BA8E58084}" type="slidenum">
              <a:rPr lang="es-AR"/>
              <a:pPr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359930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C329BB-F6FE-442D-B5DD-17BF76DE1B02}" type="slidenum">
              <a:rPr lang="es-AR"/>
              <a:pPr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07560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E2FEE-3481-493C-B25F-0A68908BC4C4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32810-2473-4A6F-9596-B1CDA73FBF7A}" type="slidenum">
              <a:rPr lang="es-AR"/>
              <a:pPr/>
              <a:t>‹#›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4533BE-EFF8-4541-8031-8DFDE7F80C22}" type="slidenum">
              <a:rPr lang="es-AR"/>
              <a:pPr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54760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C16B7F-F1C4-4856-AAAA-CDA4FB4AD1C2}" type="slidenum">
              <a:rPr lang="es-AR"/>
              <a:pPr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037611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8E248-FC70-4165-9D95-3BE760CA58B2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12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8E248-FC70-4165-9D95-3BE760CA58B2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5605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8E248-FC70-4165-9D95-3BE760CA58B2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3958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8E248-FC70-4165-9D95-3BE760CA58B2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297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EE912-6028-4FA0-86E0-82458F3CA3CC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D1876-2B6E-4E63-9435-354135C75C4E}" type="slidenum">
              <a:rPr lang="es-AR"/>
              <a:pPr/>
              <a:t>‹#›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345319-E0B3-4627-8A94-C002091E7F32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0403E7-E256-4B10-8927-929D7B258FA0}" type="slidenum">
              <a:rPr lang="es-AR"/>
              <a:pPr/>
              <a:t>‹#›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8A83F3-9F90-445C-A5DF-778B4360E100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0A83E7-A608-45E0-9E50-A6255963461F}" type="slidenum">
              <a:rPr lang="es-AR"/>
              <a:pPr/>
              <a:t>‹#›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2A1EC-5EF4-49EE-B102-C409C7398D36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746335-4466-400B-AC04-AC725E7DF4E0}" type="slidenum">
              <a:rPr lang="es-AR"/>
              <a:pPr/>
              <a:t>‹#›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93D7C9-D166-458F-855C-6BCA4B7964C1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1A863C-6914-4F45-96EB-5CAA78F11BE8}" type="slidenum">
              <a:rPr lang="es-AR"/>
              <a:pPr/>
              <a:t>‹#›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A1AE0-2D6C-48AF-A499-EC9012C84151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57FE2A-71CE-48D2-9045-934503EA0935}" type="slidenum">
              <a:rPr lang="es-AR"/>
              <a:pPr/>
              <a:t>‹#›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516A15-8EDF-473D-B31B-A64856C49646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548D10-31D3-4581-A771-98D846DB03BE}" type="slidenum">
              <a:rPr lang="es-AR"/>
              <a:pPr/>
              <a:t>‹#›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3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2">
                <a:gamma/>
                <a:shade val="46275"/>
                <a:invGamma/>
              </a:schemeClr>
            </a:gs>
            <a:gs pos="44000">
              <a:schemeClr val="accent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Click to edit Master text styles</a:t>
            </a:r>
          </a:p>
          <a:p>
            <a:pPr lvl="1"/>
            <a:r>
              <a:rPr lang="es-AR" smtClean="0"/>
              <a:t>Second level</a:t>
            </a:r>
          </a:p>
          <a:p>
            <a:pPr lvl="2"/>
            <a:r>
              <a:rPr lang="es-AR" smtClean="0"/>
              <a:t>Third level</a:t>
            </a:r>
          </a:p>
          <a:p>
            <a:pPr lvl="3"/>
            <a:r>
              <a:rPr lang="es-AR" smtClean="0"/>
              <a:t>Fourth level</a:t>
            </a:r>
          </a:p>
          <a:p>
            <a:pPr lvl="4"/>
            <a:r>
              <a:rPr lang="es-AR" smtClean="0"/>
              <a:t>Fifth level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0F09D8B-124C-4DD8-A9F1-A326D626F3BC}" type="datetime1">
              <a:rPr lang="zh-CN" altLang="en-US" smtClean="0"/>
              <a:t>2016/12/1</a:t>
            </a:fld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0F15F9B-D3B3-423A-A89C-CE717B3A2A7C}" type="slidenum">
              <a:rPr lang="es-AR"/>
              <a:pPr/>
              <a:t>‹#›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8"/>
          <p:cNvSpPr>
            <a:spLocks noChangeArrowheads="1"/>
          </p:cNvSpPr>
          <p:nvPr/>
        </p:nvSpPr>
        <p:spPr bwMode="auto">
          <a:xfrm>
            <a:off x="533400" y="630238"/>
            <a:ext cx="8153400" cy="555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fld id="{98463B61-98EA-4C12-A0BE-D08FC754DEFE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  <p:sp>
        <p:nvSpPr>
          <p:cNvPr id="1029" name="Text Box 13"/>
          <p:cNvSpPr txBox="1">
            <a:spLocks noChangeArrowheads="1"/>
          </p:cNvSpPr>
          <p:nvPr/>
        </p:nvSpPr>
        <p:spPr bwMode="auto">
          <a:xfrm>
            <a:off x="6781800" y="4572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800">
              <a:solidFill>
                <a:srgbClr val="000000"/>
              </a:solidFill>
            </a:endParaRP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Click to edit Master text styles</a:t>
            </a:r>
          </a:p>
          <a:p>
            <a:pPr lvl="1"/>
            <a:r>
              <a:rPr lang="es-AR" smtClean="0"/>
              <a:t>Second level</a:t>
            </a:r>
          </a:p>
          <a:p>
            <a:pPr lvl="2"/>
            <a:r>
              <a:rPr lang="es-AR" smtClean="0"/>
              <a:t>Third level</a:t>
            </a:r>
          </a:p>
          <a:p>
            <a:pPr lvl="3"/>
            <a:r>
              <a:rPr lang="es-AR" smtClean="0"/>
              <a:t>Fourth level</a:t>
            </a:r>
          </a:p>
          <a:p>
            <a:pPr lvl="4"/>
            <a:r>
              <a:rPr lang="es-AR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2046"/>
            <a:ext cx="2065482" cy="6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35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8"/>
          <p:cNvSpPr>
            <a:spLocks noChangeArrowheads="1"/>
          </p:cNvSpPr>
          <p:nvPr/>
        </p:nvSpPr>
        <p:spPr bwMode="auto">
          <a:xfrm>
            <a:off x="533400" y="630238"/>
            <a:ext cx="8153400" cy="555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fld id="{98463B61-98EA-4C12-A0BE-D08FC754DEFE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  <p:sp>
        <p:nvSpPr>
          <p:cNvPr id="1029" name="Text Box 13"/>
          <p:cNvSpPr txBox="1">
            <a:spLocks noChangeArrowheads="1"/>
          </p:cNvSpPr>
          <p:nvPr/>
        </p:nvSpPr>
        <p:spPr bwMode="auto">
          <a:xfrm>
            <a:off x="6781800" y="4572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800">
              <a:solidFill>
                <a:srgbClr val="000000"/>
              </a:solidFill>
            </a:endParaRP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Click to edit Master text styles</a:t>
            </a:r>
          </a:p>
          <a:p>
            <a:pPr lvl="1"/>
            <a:r>
              <a:rPr lang="es-AR" smtClean="0"/>
              <a:t>Second level</a:t>
            </a:r>
          </a:p>
          <a:p>
            <a:pPr lvl="2"/>
            <a:r>
              <a:rPr lang="es-AR" smtClean="0"/>
              <a:t>Third level</a:t>
            </a:r>
          </a:p>
          <a:p>
            <a:pPr lvl="3"/>
            <a:r>
              <a:rPr lang="es-AR" smtClean="0"/>
              <a:t>Fourth level</a:t>
            </a:r>
          </a:p>
          <a:p>
            <a:pPr lvl="4"/>
            <a:r>
              <a:rPr lang="es-AR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2046"/>
            <a:ext cx="2065482" cy="6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26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8"/>
          <p:cNvSpPr>
            <a:spLocks noChangeArrowheads="1"/>
          </p:cNvSpPr>
          <p:nvPr/>
        </p:nvSpPr>
        <p:spPr bwMode="auto">
          <a:xfrm>
            <a:off x="533400" y="630238"/>
            <a:ext cx="8153400" cy="555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fld id="{98463B61-98EA-4C12-A0BE-D08FC754DEFE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  <p:sp>
        <p:nvSpPr>
          <p:cNvPr id="1029" name="Text Box 13"/>
          <p:cNvSpPr txBox="1">
            <a:spLocks noChangeArrowheads="1"/>
          </p:cNvSpPr>
          <p:nvPr/>
        </p:nvSpPr>
        <p:spPr bwMode="auto">
          <a:xfrm>
            <a:off x="6781800" y="4572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800">
              <a:solidFill>
                <a:srgbClr val="000000"/>
              </a:solidFill>
            </a:endParaRP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Click to edit Master text styles</a:t>
            </a:r>
          </a:p>
          <a:p>
            <a:pPr lvl="1"/>
            <a:r>
              <a:rPr lang="es-AR" smtClean="0"/>
              <a:t>Second level</a:t>
            </a:r>
          </a:p>
          <a:p>
            <a:pPr lvl="2"/>
            <a:r>
              <a:rPr lang="es-AR" smtClean="0"/>
              <a:t>Third level</a:t>
            </a:r>
          </a:p>
          <a:p>
            <a:pPr lvl="3"/>
            <a:r>
              <a:rPr lang="es-AR" smtClean="0"/>
              <a:t>Fourth level</a:t>
            </a:r>
          </a:p>
          <a:p>
            <a:pPr lvl="4"/>
            <a:r>
              <a:rPr lang="es-AR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2046"/>
            <a:ext cx="2065482" cy="6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350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8"/>
          <p:cNvSpPr>
            <a:spLocks noChangeArrowheads="1"/>
          </p:cNvSpPr>
          <p:nvPr/>
        </p:nvSpPr>
        <p:spPr bwMode="auto">
          <a:xfrm>
            <a:off x="533400" y="630238"/>
            <a:ext cx="8153400" cy="555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fld id="{98463B61-98EA-4C12-A0BE-D08FC754DEFE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  <p:sp>
        <p:nvSpPr>
          <p:cNvPr id="1029" name="Text Box 13"/>
          <p:cNvSpPr txBox="1">
            <a:spLocks noChangeArrowheads="1"/>
          </p:cNvSpPr>
          <p:nvPr/>
        </p:nvSpPr>
        <p:spPr bwMode="auto">
          <a:xfrm>
            <a:off x="6781800" y="4572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800">
              <a:solidFill>
                <a:srgbClr val="000000"/>
              </a:solidFill>
            </a:endParaRP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Click to edit Master text styles</a:t>
            </a:r>
          </a:p>
          <a:p>
            <a:pPr lvl="1"/>
            <a:r>
              <a:rPr lang="es-AR" smtClean="0"/>
              <a:t>Second level</a:t>
            </a:r>
          </a:p>
          <a:p>
            <a:pPr lvl="2"/>
            <a:r>
              <a:rPr lang="es-AR" smtClean="0"/>
              <a:t>Third level</a:t>
            </a:r>
          </a:p>
          <a:p>
            <a:pPr lvl="3"/>
            <a:r>
              <a:rPr lang="es-AR" smtClean="0"/>
              <a:t>Fourth level</a:t>
            </a:r>
          </a:p>
          <a:p>
            <a:pPr lvl="4"/>
            <a:r>
              <a:rPr lang="es-AR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2046"/>
            <a:ext cx="2065482" cy="6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40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8"/>
          <p:cNvSpPr>
            <a:spLocks noChangeArrowheads="1"/>
          </p:cNvSpPr>
          <p:nvPr/>
        </p:nvSpPr>
        <p:spPr bwMode="auto">
          <a:xfrm>
            <a:off x="533400" y="630238"/>
            <a:ext cx="8153400" cy="555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fld id="{98463B61-98EA-4C12-A0BE-D08FC754DEFE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  <p:sp>
        <p:nvSpPr>
          <p:cNvPr id="1029" name="Text Box 13"/>
          <p:cNvSpPr txBox="1">
            <a:spLocks noChangeArrowheads="1"/>
          </p:cNvSpPr>
          <p:nvPr/>
        </p:nvSpPr>
        <p:spPr bwMode="auto">
          <a:xfrm>
            <a:off x="6781800" y="4572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800">
              <a:solidFill>
                <a:srgbClr val="000000"/>
              </a:solidFill>
            </a:endParaRP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Click to edit Master text styles</a:t>
            </a:r>
          </a:p>
          <a:p>
            <a:pPr lvl="1"/>
            <a:r>
              <a:rPr lang="es-AR" smtClean="0"/>
              <a:t>Second level</a:t>
            </a:r>
          </a:p>
          <a:p>
            <a:pPr lvl="2"/>
            <a:r>
              <a:rPr lang="es-AR" smtClean="0"/>
              <a:t>Third level</a:t>
            </a:r>
          </a:p>
          <a:p>
            <a:pPr lvl="3"/>
            <a:r>
              <a:rPr lang="es-AR" smtClean="0"/>
              <a:t>Fourth level</a:t>
            </a:r>
          </a:p>
          <a:p>
            <a:pPr lvl="4"/>
            <a:r>
              <a:rPr lang="es-AR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2046"/>
            <a:ext cx="2065482" cy="6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429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8"/>
          <p:cNvSpPr>
            <a:spLocks noChangeArrowheads="1"/>
          </p:cNvSpPr>
          <p:nvPr/>
        </p:nvSpPr>
        <p:spPr bwMode="auto">
          <a:xfrm>
            <a:off x="533400" y="630238"/>
            <a:ext cx="8153400" cy="555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fld id="{98463B61-98EA-4C12-A0BE-D08FC754DEFE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  <p:sp>
        <p:nvSpPr>
          <p:cNvPr id="1029" name="Text Box 13"/>
          <p:cNvSpPr txBox="1">
            <a:spLocks noChangeArrowheads="1"/>
          </p:cNvSpPr>
          <p:nvPr/>
        </p:nvSpPr>
        <p:spPr bwMode="auto">
          <a:xfrm>
            <a:off x="6781800" y="4572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800">
              <a:solidFill>
                <a:srgbClr val="000000"/>
              </a:solidFill>
            </a:endParaRP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Click to edit Master text styles</a:t>
            </a:r>
          </a:p>
          <a:p>
            <a:pPr lvl="1"/>
            <a:r>
              <a:rPr lang="es-AR" smtClean="0"/>
              <a:t>Second level</a:t>
            </a:r>
          </a:p>
          <a:p>
            <a:pPr lvl="2"/>
            <a:r>
              <a:rPr lang="es-AR" smtClean="0"/>
              <a:t>Third level</a:t>
            </a:r>
          </a:p>
          <a:p>
            <a:pPr lvl="3"/>
            <a:r>
              <a:rPr lang="es-AR" smtClean="0"/>
              <a:t>Fourth level</a:t>
            </a:r>
          </a:p>
          <a:p>
            <a:pPr lvl="4"/>
            <a:r>
              <a:rPr lang="es-AR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2046"/>
            <a:ext cx="2065482" cy="6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8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8"/>
          <p:cNvSpPr>
            <a:spLocks noChangeArrowheads="1"/>
          </p:cNvSpPr>
          <p:nvPr/>
        </p:nvSpPr>
        <p:spPr bwMode="auto">
          <a:xfrm>
            <a:off x="533400" y="630238"/>
            <a:ext cx="8153400" cy="555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fld id="{98463B61-98EA-4C12-A0BE-D08FC754DEFE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  <p:sp>
        <p:nvSpPr>
          <p:cNvPr id="1029" name="Text Box 13"/>
          <p:cNvSpPr txBox="1">
            <a:spLocks noChangeArrowheads="1"/>
          </p:cNvSpPr>
          <p:nvPr/>
        </p:nvSpPr>
        <p:spPr bwMode="auto">
          <a:xfrm>
            <a:off x="6781800" y="4572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800">
              <a:solidFill>
                <a:srgbClr val="000000"/>
              </a:solidFill>
            </a:endParaRP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Click to edit Master text styles</a:t>
            </a:r>
          </a:p>
          <a:p>
            <a:pPr lvl="1"/>
            <a:r>
              <a:rPr lang="es-AR" smtClean="0"/>
              <a:t>Second level</a:t>
            </a:r>
          </a:p>
          <a:p>
            <a:pPr lvl="2"/>
            <a:r>
              <a:rPr lang="es-AR" smtClean="0"/>
              <a:t>Third level</a:t>
            </a:r>
          </a:p>
          <a:p>
            <a:pPr lvl="3"/>
            <a:r>
              <a:rPr lang="es-AR" smtClean="0"/>
              <a:t>Fourth level</a:t>
            </a:r>
          </a:p>
          <a:p>
            <a:pPr lvl="4"/>
            <a:r>
              <a:rPr lang="es-AR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2046"/>
            <a:ext cx="2065482" cy="6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24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8"/>
          <p:cNvSpPr>
            <a:spLocks noChangeArrowheads="1"/>
          </p:cNvSpPr>
          <p:nvPr/>
        </p:nvSpPr>
        <p:spPr bwMode="auto">
          <a:xfrm>
            <a:off x="533400" y="630238"/>
            <a:ext cx="8153400" cy="555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fld id="{98463B61-98EA-4C12-A0BE-D08FC754DEFE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  <p:sp>
        <p:nvSpPr>
          <p:cNvPr id="1029" name="Text Box 13"/>
          <p:cNvSpPr txBox="1">
            <a:spLocks noChangeArrowheads="1"/>
          </p:cNvSpPr>
          <p:nvPr/>
        </p:nvSpPr>
        <p:spPr bwMode="auto">
          <a:xfrm>
            <a:off x="6781800" y="4572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800">
              <a:solidFill>
                <a:srgbClr val="000000"/>
              </a:solidFill>
            </a:endParaRP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Click to edit Master text styles</a:t>
            </a:r>
          </a:p>
          <a:p>
            <a:pPr lvl="1"/>
            <a:r>
              <a:rPr lang="es-AR" smtClean="0"/>
              <a:t>Second level</a:t>
            </a:r>
          </a:p>
          <a:p>
            <a:pPr lvl="2"/>
            <a:r>
              <a:rPr lang="es-AR" smtClean="0"/>
              <a:t>Third level</a:t>
            </a:r>
          </a:p>
          <a:p>
            <a:pPr lvl="3"/>
            <a:r>
              <a:rPr lang="es-AR" smtClean="0"/>
              <a:t>Fourth level</a:t>
            </a:r>
          </a:p>
          <a:p>
            <a:pPr lvl="4"/>
            <a:r>
              <a:rPr lang="es-AR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2046"/>
            <a:ext cx="2065482" cy="6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020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8"/>
          <p:cNvSpPr>
            <a:spLocks noChangeArrowheads="1"/>
          </p:cNvSpPr>
          <p:nvPr/>
        </p:nvSpPr>
        <p:spPr bwMode="auto">
          <a:xfrm>
            <a:off x="533400" y="630238"/>
            <a:ext cx="8153400" cy="555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fld id="{98463B61-98EA-4C12-A0BE-D08FC754DEFE}" type="slidenum">
              <a:rPr lang="es-AR">
                <a:solidFill>
                  <a:srgbClr val="FFFFFF"/>
                </a:solidFill>
              </a:rPr>
              <a:pPr/>
              <a:t>‹#›</a:t>
            </a:fld>
            <a:endParaRPr lang="es-AR">
              <a:solidFill>
                <a:srgbClr val="FFFFFF"/>
              </a:solidFill>
            </a:endParaRPr>
          </a:p>
        </p:txBody>
      </p:sp>
      <p:sp>
        <p:nvSpPr>
          <p:cNvPr id="1029" name="Text Box 13"/>
          <p:cNvSpPr txBox="1">
            <a:spLocks noChangeArrowheads="1"/>
          </p:cNvSpPr>
          <p:nvPr/>
        </p:nvSpPr>
        <p:spPr bwMode="auto">
          <a:xfrm>
            <a:off x="6781800" y="4572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800">
              <a:solidFill>
                <a:srgbClr val="000000"/>
              </a:solidFill>
            </a:endParaRP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Click to edit Master text styles</a:t>
            </a:r>
          </a:p>
          <a:p>
            <a:pPr lvl="1"/>
            <a:r>
              <a:rPr lang="es-AR" smtClean="0"/>
              <a:t>Second level</a:t>
            </a:r>
          </a:p>
          <a:p>
            <a:pPr lvl="2"/>
            <a:r>
              <a:rPr lang="es-AR" smtClean="0"/>
              <a:t>Third level</a:t>
            </a:r>
          </a:p>
          <a:p>
            <a:pPr lvl="3"/>
            <a:r>
              <a:rPr lang="es-AR" smtClean="0"/>
              <a:t>Fourth level</a:t>
            </a:r>
          </a:p>
          <a:p>
            <a:pPr lvl="4"/>
            <a:r>
              <a:rPr lang="es-AR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2046"/>
            <a:ext cx="2065482" cy="6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29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mul.ac.uk/international/international-students/englishlanguagerequirements/guidelines/index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.qmul.ac.uk/postgraduate/funding/index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china-students@qmul.ac.uk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38200" y="2282825"/>
            <a:ext cx="7772400" cy="147002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/>
            </a:r>
            <a:br>
              <a:rPr lang="en-US" sz="4400" dirty="0">
                <a:latin typeface="+mj-lt"/>
                <a:ea typeface="+mj-ea"/>
                <a:cs typeface="+mj-cs"/>
              </a:rPr>
            </a:b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5334000"/>
            <a:ext cx="7620000" cy="1858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rgbClr val="0070C0"/>
                </a:solidFill>
                <a:latin typeface="+mn-lt"/>
                <a:cs typeface="+mn-cs"/>
              </a:rPr>
              <a:t> </a:t>
            </a:r>
          </a:p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GB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800" dirty="0">
              <a:solidFill>
                <a:srgbClr val="0070C0"/>
              </a:solidFill>
              <a:latin typeface="Arial Black" pitchFamily="34" charset="0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419600"/>
            <a:ext cx="73914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 smtClean="0">
              <a:solidFill>
                <a:srgbClr val="FFFFFF"/>
              </a:solidFill>
            </a:endParaRPr>
          </a:p>
          <a:p>
            <a:r>
              <a:rPr lang="en-GB" sz="2400" dirty="0" smtClean="0">
                <a:solidFill>
                  <a:srgbClr val="FFFFFF"/>
                </a:solidFill>
              </a:rPr>
              <a:t>Welcome to the Centre for Commercial Law Studies (CCLS), Queen Mary University of London</a:t>
            </a:r>
          </a:p>
          <a:p>
            <a:pPr algn="r"/>
            <a:endParaRPr lang="en-GB" sz="1200" dirty="0">
              <a:solidFill>
                <a:srgbClr val="FFFFFF"/>
              </a:solidFill>
            </a:endParaRPr>
          </a:p>
          <a:p>
            <a:pPr algn="r"/>
            <a:endParaRPr lang="en-GB" sz="1200" dirty="0" smtClean="0">
              <a:solidFill>
                <a:srgbClr val="FFFFFF"/>
              </a:solidFill>
            </a:endParaRPr>
          </a:p>
          <a:p>
            <a:pPr algn="r"/>
            <a:endParaRPr lang="en-GB" sz="2800" dirty="0" smtClean="0">
              <a:solidFill>
                <a:srgbClr val="FFFFFF"/>
              </a:solidFill>
            </a:endParaRPr>
          </a:p>
          <a:p>
            <a:endParaRPr lang="en-GB" sz="2400" dirty="0" smtClean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82876"/>
            <a:ext cx="7391400" cy="38415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974163"/>
            <a:ext cx="1371600" cy="57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37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1619936" y="170268"/>
            <a:ext cx="5003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sz="2000" b="1" dirty="0" smtClean="0">
                <a:solidFill>
                  <a:schemeClr val="bg1"/>
                </a:solidFill>
                <a:latin typeface="+mj-lt"/>
              </a:rPr>
              <a:t>        LLM in Law and Economics</a:t>
            </a: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355600" y="2106613"/>
            <a:ext cx="1400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 eaLnBrk="1" hangingPunct="1"/>
            <a:endParaRPr lang="en-GB"/>
          </a:p>
          <a:p>
            <a:pPr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27655" name="TextBox 4"/>
          <p:cNvSpPr txBox="1">
            <a:spLocks noChangeArrowheads="1"/>
          </p:cNvSpPr>
          <p:nvPr/>
        </p:nvSpPr>
        <p:spPr bwMode="auto">
          <a:xfrm>
            <a:off x="4521200" y="1008117"/>
            <a:ext cx="3848100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endParaRPr lang="en-GB" dirty="0" smtClean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  <a:latin typeface="+mj-lt"/>
              </a:rPr>
              <a:t>Taught 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jointly by 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CCLS 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and 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the School 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of Economics and Finance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dirty="0" smtClean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  <a:latin typeface="+mj-lt"/>
              </a:rPr>
              <a:t>Aim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: Use 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theoretical 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and 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applied 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economic analysis to analyse the law and the legal 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framework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j-lt"/>
              </a:rPr>
              <a:t>Jurisprudence </a:t>
            </a:r>
            <a:r>
              <a:rPr lang="en-GB" b="1" dirty="0" smtClean="0">
                <a:solidFill>
                  <a:schemeClr val="bg1"/>
                </a:solidFill>
                <a:latin typeface="+mj-lt"/>
              </a:rPr>
              <a:t>Pathway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b="1" dirty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  <a:latin typeface="+mj-lt"/>
              </a:rPr>
              <a:t>Economic Pathway 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dirty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  <a:latin typeface="+mj-lt"/>
              </a:rPr>
              <a:t>Broad 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range of LLM 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modules including: Arbitration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Banking, IP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, Tax, Trade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dirty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  <a:latin typeface="+mj-lt"/>
              </a:rPr>
              <a:t>Broad 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range of Economics 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modules including: Micro/Macro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, Behavioural Finance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Labour 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Economics</a:t>
            </a:r>
            <a:endParaRPr lang="en-GB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45" y="1197529"/>
            <a:ext cx="3821310" cy="4568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4427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28599" y="964449"/>
            <a:ext cx="5794145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b="1" dirty="0" smtClean="0">
                <a:solidFill>
                  <a:schemeClr val="accent3"/>
                </a:solidFill>
                <a:latin typeface="+mj-lt"/>
              </a:rPr>
              <a:t>Taught </a:t>
            </a:r>
            <a:r>
              <a:rPr lang="en-GB" b="1" dirty="0">
                <a:solidFill>
                  <a:schemeClr val="accent3"/>
                </a:solidFill>
                <a:latin typeface="+mj-lt"/>
              </a:rPr>
              <a:t>in Central Paris – </a:t>
            </a:r>
            <a:r>
              <a:rPr lang="en-GB" b="1" dirty="0" smtClean="0">
                <a:solidFill>
                  <a:schemeClr val="accent3"/>
                </a:solidFill>
                <a:latin typeface="+mj-lt"/>
              </a:rPr>
              <a:t>at the University </a:t>
            </a:r>
            <a:r>
              <a:rPr lang="en-GB" b="1" dirty="0">
                <a:solidFill>
                  <a:schemeClr val="accent3"/>
                </a:solidFill>
                <a:latin typeface="+mj-lt"/>
              </a:rPr>
              <a:t>of </a:t>
            </a:r>
            <a:r>
              <a:rPr lang="en-GB" b="1" dirty="0" smtClean="0">
                <a:solidFill>
                  <a:schemeClr val="accent3"/>
                </a:solidFill>
                <a:latin typeface="+mj-lt"/>
              </a:rPr>
              <a:t>London Institute in Paris </a:t>
            </a:r>
            <a:r>
              <a:rPr lang="en-GB" b="1" dirty="0">
                <a:solidFill>
                  <a:schemeClr val="accent3"/>
                </a:solidFill>
                <a:latin typeface="+mj-lt"/>
              </a:rPr>
              <a:t>(ULIP</a:t>
            </a:r>
            <a:r>
              <a:rPr lang="en-GB" b="1" dirty="0" smtClean="0">
                <a:solidFill>
                  <a:schemeClr val="accent3"/>
                </a:solidFill>
                <a:latin typeface="+mj-lt"/>
              </a:rPr>
              <a:t>), located near Eiffel Tower</a:t>
            </a:r>
          </a:p>
          <a:p>
            <a:pPr marL="457200" lvl="1" indent="0" eaLnBrk="1" hangingPunct="1"/>
            <a:endParaRPr lang="en-GB" b="1" dirty="0" smtClean="0">
              <a:solidFill>
                <a:schemeClr val="accent3"/>
              </a:solidFill>
              <a:latin typeface="+mj-lt"/>
            </a:endParaRPr>
          </a:p>
          <a:p>
            <a:pPr indent="-285750" eaLnBrk="1" hangingPunct="1"/>
            <a:r>
              <a:rPr lang="en-GB" b="1" dirty="0">
                <a:solidFill>
                  <a:schemeClr val="accent3"/>
                </a:solidFill>
                <a:latin typeface="+mj-lt"/>
              </a:rPr>
              <a:t>LLM in International Business </a:t>
            </a:r>
            <a:r>
              <a:rPr lang="en-GB" b="1" dirty="0" smtClean="0">
                <a:solidFill>
                  <a:schemeClr val="accent3"/>
                </a:solidFill>
                <a:latin typeface="+mj-lt"/>
              </a:rPr>
              <a:t>Law – Main Programme</a:t>
            </a:r>
          </a:p>
          <a:p>
            <a:pPr indent="-285750" eaLnBrk="1" hangingPunct="1"/>
            <a:endParaRPr lang="en-GB" b="1" dirty="0" smtClean="0">
              <a:solidFill>
                <a:schemeClr val="accent3"/>
              </a:solidFill>
              <a:latin typeface="+mj-lt"/>
            </a:endParaRPr>
          </a:p>
          <a:p>
            <a:pPr indent="-285750" eaLnBrk="1" hangingPunct="1"/>
            <a:r>
              <a:rPr lang="en-GB" b="1" dirty="0" smtClean="0">
                <a:solidFill>
                  <a:schemeClr val="accent3"/>
                </a:solidFill>
                <a:latin typeface="+mj-lt"/>
              </a:rPr>
              <a:t>Other pathways available:</a:t>
            </a:r>
          </a:p>
          <a:p>
            <a:pPr indent="-285750" eaLnBrk="1" hangingPunct="1"/>
            <a:endParaRPr lang="en-GB" b="1" dirty="0">
              <a:solidFill>
                <a:schemeClr val="accent3"/>
              </a:solidFill>
              <a:latin typeface="+mj-lt"/>
            </a:endParaRPr>
          </a:p>
          <a:p>
            <a:pPr indent="-285750" eaLnBrk="1" hangingPunct="1"/>
            <a:r>
              <a:rPr lang="en-GB" b="1" dirty="0" smtClean="0">
                <a:solidFill>
                  <a:schemeClr val="accent3"/>
                </a:solidFill>
                <a:latin typeface="+mj-lt"/>
              </a:rPr>
              <a:t>LLM </a:t>
            </a:r>
            <a:r>
              <a:rPr lang="en-GB" b="1" dirty="0">
                <a:solidFill>
                  <a:schemeClr val="accent3"/>
                </a:solidFill>
                <a:latin typeface="+mj-lt"/>
              </a:rPr>
              <a:t>in Banking and Finance </a:t>
            </a:r>
            <a:r>
              <a:rPr lang="en-GB" b="1" dirty="0" smtClean="0">
                <a:solidFill>
                  <a:schemeClr val="accent3"/>
                </a:solidFill>
                <a:latin typeface="+mj-lt"/>
              </a:rPr>
              <a:t>Law </a:t>
            </a:r>
            <a:endParaRPr lang="en-GB" b="1" dirty="0">
              <a:solidFill>
                <a:schemeClr val="accent3"/>
              </a:solidFill>
              <a:latin typeface="+mj-lt"/>
            </a:endParaRPr>
          </a:p>
          <a:p>
            <a:pPr indent="-285750" eaLnBrk="1" hangingPunct="1"/>
            <a:r>
              <a:rPr lang="en-GB" b="1" dirty="0" smtClean="0">
                <a:solidFill>
                  <a:schemeClr val="accent3"/>
                </a:solidFill>
                <a:latin typeface="+mj-lt"/>
              </a:rPr>
              <a:t>LLM </a:t>
            </a:r>
            <a:r>
              <a:rPr lang="en-GB" b="1" dirty="0">
                <a:solidFill>
                  <a:schemeClr val="accent3"/>
                </a:solidFill>
                <a:latin typeface="+mj-lt"/>
              </a:rPr>
              <a:t>in International Dispute Resolution and Economic Law</a:t>
            </a:r>
          </a:p>
          <a:p>
            <a:pPr indent="-285750" eaLnBrk="1" hangingPunct="1"/>
            <a:r>
              <a:rPr lang="en-GB" b="1" dirty="0">
                <a:solidFill>
                  <a:schemeClr val="accent3"/>
                </a:solidFill>
                <a:latin typeface="+mj-lt"/>
              </a:rPr>
              <a:t>LLM in Intellectual Property </a:t>
            </a:r>
            <a:r>
              <a:rPr lang="en-GB" b="1" dirty="0" smtClean="0">
                <a:solidFill>
                  <a:schemeClr val="accent3"/>
                </a:solidFill>
                <a:latin typeface="+mj-lt"/>
              </a:rPr>
              <a:t>Law</a:t>
            </a:r>
          </a:p>
          <a:p>
            <a:pPr indent="-285750" eaLnBrk="1" hangingPunct="1"/>
            <a:r>
              <a:rPr lang="en-GB" b="1" dirty="0" smtClean="0">
                <a:solidFill>
                  <a:schemeClr val="accent3"/>
                </a:solidFill>
                <a:latin typeface="+mj-lt"/>
              </a:rPr>
              <a:t>LLM in Energy and Natural Resources Law</a:t>
            </a:r>
            <a:endParaRPr lang="en-US" b="1" dirty="0">
              <a:solidFill>
                <a:schemeClr val="accent3"/>
              </a:solidFill>
              <a:latin typeface="+mj-lt"/>
            </a:endParaRPr>
          </a:p>
          <a:p>
            <a:pPr eaLnBrk="1" hangingPunct="1"/>
            <a:endParaRPr lang="en-GB" b="1" dirty="0">
              <a:solidFill>
                <a:schemeClr val="accent3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b="1" dirty="0">
                <a:solidFill>
                  <a:schemeClr val="accent3"/>
                </a:solidFill>
                <a:latin typeface="+mj-lt"/>
              </a:rPr>
              <a:t>Block teaching or evening mode – Full Time or Part </a:t>
            </a:r>
            <a:r>
              <a:rPr lang="en-GB" b="1" dirty="0" smtClean="0">
                <a:solidFill>
                  <a:schemeClr val="accent3"/>
                </a:solidFill>
                <a:latin typeface="+mj-lt"/>
              </a:rPr>
              <a:t>Time, especially suitable for busy professionals</a:t>
            </a:r>
            <a:endParaRPr lang="en-GB" b="1" dirty="0">
              <a:solidFill>
                <a:schemeClr val="accent3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b="1" dirty="0" smtClean="0">
              <a:solidFill>
                <a:schemeClr val="accent3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b="1" dirty="0" smtClean="0">
                <a:solidFill>
                  <a:schemeClr val="accent3"/>
                </a:solidFill>
                <a:latin typeface="+mj-lt"/>
              </a:rPr>
              <a:t>January </a:t>
            </a:r>
            <a:r>
              <a:rPr lang="en-GB" b="1" dirty="0">
                <a:solidFill>
                  <a:schemeClr val="accent3"/>
                </a:solidFill>
                <a:latin typeface="+mj-lt"/>
              </a:rPr>
              <a:t>or September Start </a:t>
            </a:r>
            <a:r>
              <a:rPr lang="en-GB" b="1" dirty="0" smtClean="0">
                <a:solidFill>
                  <a:schemeClr val="accent3"/>
                </a:solidFill>
                <a:latin typeface="+mj-lt"/>
              </a:rPr>
              <a:t>Dates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b="1" dirty="0">
              <a:solidFill>
                <a:schemeClr val="accent3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b="1" dirty="0" smtClean="0">
                <a:solidFill>
                  <a:schemeClr val="accent3"/>
                </a:solidFill>
                <a:latin typeface="+mj-lt"/>
              </a:rPr>
              <a:t>Taught in English</a:t>
            </a:r>
            <a:endParaRPr lang="en-GB" b="1" dirty="0">
              <a:solidFill>
                <a:schemeClr val="accent3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b="1" dirty="0">
              <a:solidFill>
                <a:schemeClr val="accent3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b="1" dirty="0">
                <a:solidFill>
                  <a:schemeClr val="accent3"/>
                </a:solidFill>
                <a:latin typeface="+mj-lt"/>
              </a:rPr>
              <a:t>Academic legal English </a:t>
            </a:r>
            <a:r>
              <a:rPr lang="en-GB" b="1" dirty="0" smtClean="0">
                <a:solidFill>
                  <a:schemeClr val="accent3"/>
                </a:solidFill>
                <a:latin typeface="+mj-lt"/>
              </a:rPr>
              <a:t>support available </a:t>
            </a:r>
            <a:endParaRPr lang="en-GB" b="1" dirty="0">
              <a:solidFill>
                <a:schemeClr val="accent3"/>
              </a:solidFill>
              <a:latin typeface="+mj-lt"/>
            </a:endParaRPr>
          </a:p>
          <a:p>
            <a:pPr eaLnBrk="1" hangingPunct="1"/>
            <a:endParaRPr lang="en-GB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8086" y="189523"/>
            <a:ext cx="584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GB" sz="2400" b="1" dirty="0" smtClean="0">
                <a:solidFill>
                  <a:schemeClr val="accent3"/>
                </a:solidFill>
                <a:latin typeface="+mj-lt"/>
              </a:rPr>
              <a:t>        LLM Paris Programme</a:t>
            </a:r>
            <a:endParaRPr lang="en-GB" sz="240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745" y="843709"/>
            <a:ext cx="312125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744" y="3815509"/>
            <a:ext cx="3121256" cy="255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713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5410200" y="3352800"/>
            <a:ext cx="3276600" cy="4680766"/>
          </a:xfrm>
        </p:spPr>
        <p:txBody>
          <a:bodyPr/>
          <a:lstStyle/>
          <a:p>
            <a:r>
              <a:rPr lang="en-GB" sz="1100" dirty="0" smtClean="0">
                <a:solidFill>
                  <a:schemeClr val="bg1"/>
                </a:solidFill>
              </a:rPr>
              <a:t>Programme Launch Party held at the British Embassy, Athens, Greece. </a:t>
            </a:r>
          </a:p>
          <a:p>
            <a:endParaRPr lang="en-GB" sz="1100" dirty="0" smtClean="0">
              <a:solidFill>
                <a:schemeClr val="bg1"/>
              </a:solidFill>
            </a:endParaRPr>
          </a:p>
          <a:p>
            <a:r>
              <a:rPr lang="en-GB" sz="1100" dirty="0" smtClean="0">
                <a:solidFill>
                  <a:schemeClr val="bg1"/>
                </a:solidFill>
              </a:rPr>
              <a:t>L-R: </a:t>
            </a:r>
          </a:p>
          <a:p>
            <a:r>
              <a:rPr lang="en-GB" sz="1100" dirty="0" smtClean="0">
                <a:solidFill>
                  <a:schemeClr val="bg1"/>
                </a:solidFill>
              </a:rPr>
              <a:t>Vice Principal (International) Queen Mary University Of London, Professor David Sadler; Programme Director Dr Tina </a:t>
            </a:r>
            <a:r>
              <a:rPr lang="en-GB" sz="1100" dirty="0" err="1" smtClean="0">
                <a:solidFill>
                  <a:schemeClr val="bg1"/>
                </a:solidFill>
              </a:rPr>
              <a:t>Loverdou</a:t>
            </a:r>
            <a:r>
              <a:rPr lang="en-GB" sz="1100" dirty="0">
                <a:solidFill>
                  <a:schemeClr val="bg1"/>
                </a:solidFill>
              </a:rPr>
              <a:t>;</a:t>
            </a:r>
            <a:r>
              <a:rPr lang="en-GB" sz="11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GB" sz="1100" dirty="0" smtClean="0">
                <a:solidFill>
                  <a:schemeClr val="bg1"/>
                </a:solidFill>
              </a:rPr>
              <a:t>Director of HMC, Ms Natalia </a:t>
            </a:r>
            <a:r>
              <a:rPr lang="en-GB" sz="1100" dirty="0" err="1" smtClean="0">
                <a:solidFill>
                  <a:schemeClr val="bg1"/>
                </a:solidFill>
              </a:rPr>
              <a:t>Margioli</a:t>
            </a:r>
            <a:r>
              <a:rPr lang="en-GB" sz="1100" dirty="0">
                <a:solidFill>
                  <a:schemeClr val="bg1"/>
                </a:solidFill>
              </a:rPr>
              <a:t>;</a:t>
            </a:r>
            <a:r>
              <a:rPr lang="en-GB" sz="11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GB" sz="1100" dirty="0" smtClean="0">
                <a:solidFill>
                  <a:schemeClr val="bg1"/>
                </a:solidFill>
              </a:rPr>
              <a:t>Director of CCLS, Professor Spyros Maniatis; </a:t>
            </a:r>
          </a:p>
          <a:p>
            <a:r>
              <a:rPr lang="en-GB" sz="1100" dirty="0">
                <a:solidFill>
                  <a:schemeClr val="bg1"/>
                </a:solidFill>
              </a:rPr>
              <a:t>T</a:t>
            </a:r>
            <a:r>
              <a:rPr lang="en-GB" sz="1100" dirty="0" smtClean="0">
                <a:solidFill>
                  <a:schemeClr val="bg1"/>
                </a:solidFill>
              </a:rPr>
              <a:t>he </a:t>
            </a:r>
            <a:r>
              <a:rPr lang="en-GB" sz="1100" dirty="0">
                <a:solidFill>
                  <a:schemeClr val="bg1"/>
                </a:solidFill>
              </a:rPr>
              <a:t>British Ambassador </a:t>
            </a:r>
            <a:r>
              <a:rPr lang="en-GB" sz="1100" dirty="0" smtClean="0">
                <a:solidFill>
                  <a:schemeClr val="bg1"/>
                </a:solidFill>
              </a:rPr>
              <a:t>Mr. John </a:t>
            </a:r>
            <a:r>
              <a:rPr lang="en-GB" sz="1100" dirty="0" err="1">
                <a:solidFill>
                  <a:schemeClr val="bg1"/>
                </a:solidFill>
              </a:rPr>
              <a:t>Kittmer</a:t>
            </a:r>
            <a:r>
              <a:rPr lang="en-GB" sz="1100" dirty="0" smtClean="0">
                <a:solidFill>
                  <a:schemeClr val="bg1"/>
                </a:solidFill>
              </a:rPr>
              <a:t> 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52400"/>
            <a:ext cx="5704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2400" b="1" dirty="0" smtClean="0">
                <a:solidFill>
                  <a:srgbClr val="FFFFFF"/>
                </a:solidFill>
                <a:latin typeface="Tahoma"/>
              </a:rPr>
              <a:t> LLM in </a:t>
            </a:r>
            <a:r>
              <a:rPr lang="en-US" sz="2400" b="1" dirty="0">
                <a:solidFill>
                  <a:srgbClr val="FFFFFF"/>
                </a:solidFill>
                <a:latin typeface="Tahoma"/>
              </a:rPr>
              <a:t>International Shipping </a:t>
            </a:r>
            <a:r>
              <a:rPr lang="en-US" sz="2400" b="1" dirty="0" smtClean="0">
                <a:solidFill>
                  <a:srgbClr val="FFFFFF"/>
                </a:solidFill>
                <a:latin typeface="Tahoma"/>
              </a:rPr>
              <a:t>Law</a:t>
            </a:r>
            <a:endParaRPr lang="en-GB" sz="240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352800"/>
            <a:ext cx="4876800" cy="3273836"/>
          </a:xfrm>
          <a:prstGeom prst="rect">
            <a:avLst/>
          </a:prstGeom>
        </p:spPr>
      </p:pic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228600" y="762000"/>
            <a:ext cx="84582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accent3"/>
                </a:solidFill>
                <a:latin typeface="+mn-lt"/>
              </a:rPr>
              <a:t>Taught in Hellenic Management Centre (HMC), Piraeus, Greece </a:t>
            </a:r>
          </a:p>
          <a:p>
            <a:pPr eaLnBrk="1" hangingPunct="1"/>
            <a:r>
              <a:rPr lang="en-GB" sz="1800" b="1" dirty="0">
                <a:solidFill>
                  <a:schemeClr val="accent3"/>
                </a:solidFill>
                <a:latin typeface="+mn-lt"/>
              </a:rPr>
              <a:t> </a:t>
            </a:r>
            <a:r>
              <a:rPr lang="en-GB" sz="1800" b="1" dirty="0" smtClean="0">
                <a:solidFill>
                  <a:schemeClr val="accent3"/>
                </a:solidFill>
                <a:latin typeface="+mn-lt"/>
              </a:rPr>
              <a:t>   </a:t>
            </a:r>
            <a:endParaRPr lang="en-GB" sz="1800" b="1" dirty="0">
              <a:solidFill>
                <a:schemeClr val="accent3"/>
              </a:solidFill>
              <a:latin typeface="+mn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accent3"/>
                </a:solidFill>
                <a:latin typeface="+mn-lt"/>
              </a:rPr>
              <a:t>Evening/weekends intensive block teaching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chemeClr val="accent3"/>
              </a:solidFill>
              <a:latin typeface="+mn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accent3"/>
                </a:solidFill>
                <a:latin typeface="+mn-lt"/>
              </a:rPr>
              <a:t>Delivered by CCLS academics in English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accent3"/>
              </a:solidFill>
              <a:latin typeface="+mn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accent3"/>
                </a:solidFill>
                <a:latin typeface="+mn-lt"/>
              </a:rPr>
              <a:t>Accredited by the Institute of Chartered Shipbrokers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accent3"/>
              </a:solidFill>
              <a:latin typeface="+mn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accent3"/>
              </a:solidFill>
              <a:latin typeface="+mn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5486400"/>
            <a:ext cx="2819400" cy="91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0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8086" y="189523"/>
            <a:ext cx="6466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800" b="1" dirty="0">
                <a:solidFill>
                  <a:schemeClr val="bg1"/>
                </a:solidFill>
                <a:latin typeface="+mn-lt"/>
              </a:rPr>
              <a:t>Dual LLM in Commercial Law (Singapore and London) </a:t>
            </a: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228600" y="762000"/>
            <a:ext cx="8458200" cy="36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accent3"/>
                </a:solidFill>
                <a:latin typeface="+mn-lt"/>
              </a:rPr>
              <a:t>Taught in two cities – Singapore and London </a:t>
            </a:r>
          </a:p>
          <a:p>
            <a:pPr eaLnBrk="1" hangingPunct="1"/>
            <a:endParaRPr lang="en-GB" sz="1800" b="1" dirty="0" smtClean="0">
              <a:solidFill>
                <a:schemeClr val="accent3"/>
              </a:solidFill>
              <a:latin typeface="+mn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accent3"/>
                </a:solidFill>
                <a:latin typeface="+mn-lt"/>
              </a:rPr>
              <a:t>Delivered by both SMU and CCLS/QMUL academics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accent3"/>
              </a:solidFill>
              <a:latin typeface="+mn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bg1"/>
                </a:solidFill>
                <a:latin typeface="+mj-lt"/>
              </a:rPr>
              <a:t>Provides an expert and in-depth understanding of the workings of commercial </a:t>
            </a:r>
            <a:r>
              <a:rPr lang="en-GB" sz="1800" b="1" dirty="0" smtClean="0">
                <a:solidFill>
                  <a:schemeClr val="bg1"/>
                </a:solidFill>
                <a:latin typeface="+mj-lt"/>
              </a:rPr>
              <a:t>Law and </a:t>
            </a:r>
            <a:r>
              <a:rPr lang="en-GB" sz="1800" b="1" dirty="0">
                <a:solidFill>
                  <a:schemeClr val="bg1"/>
                </a:solidFill>
                <a:latin typeface="+mj-lt"/>
              </a:rPr>
              <a:t>the application of the law to everyday practice. </a:t>
            </a:r>
            <a:endParaRPr lang="en-GB" sz="1800" b="1" dirty="0" smtClean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bg1"/>
                </a:solidFill>
                <a:latin typeface="+mj-lt"/>
              </a:rPr>
              <a:t>One programme, two degrees within 15 months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accent3"/>
              </a:solidFill>
              <a:latin typeface="+mn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accent3"/>
              </a:solidFill>
              <a:latin typeface="+mn-lt"/>
            </a:endParaRPr>
          </a:p>
          <a:p>
            <a:pPr eaLnBrk="1" hangingPunct="1"/>
            <a:endParaRPr lang="en-GB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93" y="3256252"/>
            <a:ext cx="4310476" cy="32328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t="-1" b="-1546"/>
          <a:stretch/>
        </p:blipFill>
        <p:spPr>
          <a:xfrm>
            <a:off x="4664969" y="3256252"/>
            <a:ext cx="4062422" cy="327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327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384572" y="1745776"/>
            <a:ext cx="5406628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rgbClr val="FFFFFF"/>
                </a:solidFill>
                <a:latin typeface="Tahoma"/>
              </a:rPr>
              <a:t>We consider every application on </a:t>
            </a:r>
            <a:r>
              <a:rPr lang="en-GB" dirty="0" smtClean="0">
                <a:solidFill>
                  <a:srgbClr val="FFFFFF"/>
                </a:solidFill>
                <a:latin typeface="Tahoma"/>
              </a:rPr>
              <a:t>an individual basis</a:t>
            </a:r>
            <a:endParaRPr lang="en-GB" dirty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FFFFFF"/>
                </a:solidFill>
                <a:latin typeface="Tahoma"/>
              </a:rPr>
              <a:t>For the majority of our PG taught Law programmes </a:t>
            </a:r>
            <a:r>
              <a:rPr lang="en-GB" dirty="0">
                <a:solidFill>
                  <a:srgbClr val="FFFFFF"/>
                </a:solidFill>
                <a:latin typeface="Tahoma"/>
              </a:rPr>
              <a:t>– </a:t>
            </a:r>
            <a:r>
              <a:rPr lang="en-GB" dirty="0" smtClean="0">
                <a:solidFill>
                  <a:srgbClr val="FFFFFF"/>
                </a:solidFill>
                <a:latin typeface="Tahoma"/>
              </a:rPr>
              <a:t>we accept 2.1 law degree or above, which is equivalent to Four-year Bachelors/Juris masters from </a:t>
            </a:r>
            <a:r>
              <a:rPr lang="en-GB" dirty="0">
                <a:solidFill>
                  <a:srgbClr val="FFFFFF"/>
                </a:solidFill>
                <a:latin typeface="Tahoma"/>
              </a:rPr>
              <a:t>recognised </a:t>
            </a:r>
            <a:r>
              <a:rPr lang="en-GB" dirty="0" smtClean="0">
                <a:solidFill>
                  <a:srgbClr val="FFFFFF"/>
                </a:solidFill>
                <a:latin typeface="Tahoma"/>
              </a:rPr>
              <a:t>Universities – scores between 75% and 85% depending on the university </a:t>
            </a:r>
          </a:p>
          <a:p>
            <a:endParaRPr lang="en-GB" dirty="0" smtClean="0">
              <a:solidFill>
                <a:srgbClr val="FFFFFF"/>
              </a:solidFill>
              <a:latin typeface="Tahoma"/>
            </a:endParaRPr>
          </a:p>
          <a:p>
            <a:r>
              <a:rPr lang="en-GB" dirty="0" smtClean="0">
                <a:solidFill>
                  <a:srgbClr val="FFFFFF"/>
                </a:solidFill>
                <a:latin typeface="Tahoma"/>
              </a:rPr>
              <a:t>     </a:t>
            </a:r>
            <a:r>
              <a:rPr lang="en-GB" b="1" dirty="0" smtClean="0">
                <a:solidFill>
                  <a:srgbClr val="FFFFFF"/>
                </a:solidFill>
                <a:latin typeface="Tahoma"/>
              </a:rPr>
              <a:t>English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FFFFFF"/>
                </a:solidFill>
                <a:latin typeface="Tahoma"/>
              </a:rPr>
              <a:t>For Taught Masters IELTS </a:t>
            </a:r>
            <a:r>
              <a:rPr lang="en-GB" dirty="0">
                <a:solidFill>
                  <a:srgbClr val="FFFFFF"/>
                </a:solidFill>
                <a:latin typeface="Tahoma"/>
              </a:rPr>
              <a:t>– 7 </a:t>
            </a:r>
            <a:r>
              <a:rPr lang="en-GB" dirty="0" smtClean="0">
                <a:solidFill>
                  <a:srgbClr val="FFFFFF"/>
                </a:solidFill>
                <a:latin typeface="Tahoma"/>
              </a:rPr>
              <a:t>(Inc. 7 </a:t>
            </a:r>
            <a:r>
              <a:rPr lang="en-GB" dirty="0">
                <a:solidFill>
                  <a:srgbClr val="FFFFFF"/>
                </a:solidFill>
                <a:latin typeface="Tahoma"/>
              </a:rPr>
              <a:t>in </a:t>
            </a:r>
            <a:r>
              <a:rPr lang="en-GB" dirty="0" smtClean="0">
                <a:solidFill>
                  <a:srgbClr val="FFFFFF"/>
                </a:solidFill>
                <a:latin typeface="Tahoma"/>
              </a:rPr>
              <a:t>writing) or  ILEC (C1)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FFFFFF"/>
              </a:solidFill>
              <a:latin typeface="Tahoma"/>
              <a:hlinkClick r:id="rId3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FFFFFF"/>
                </a:solidFill>
                <a:latin typeface="Tahoma"/>
                <a:hlinkClick r:id="rId3"/>
              </a:rPr>
              <a:t>http</a:t>
            </a:r>
            <a:r>
              <a:rPr lang="en-GB" dirty="0">
                <a:solidFill>
                  <a:srgbClr val="FFFFFF"/>
                </a:solidFill>
                <a:latin typeface="Tahoma"/>
                <a:hlinkClick r:id="rId3"/>
              </a:rPr>
              <a:t>://</a:t>
            </a:r>
            <a:r>
              <a:rPr lang="en-GB" dirty="0" smtClean="0">
                <a:solidFill>
                  <a:srgbClr val="FFFFFF"/>
                </a:solidFill>
                <a:latin typeface="Tahoma"/>
                <a:hlinkClick r:id="rId3"/>
              </a:rPr>
              <a:t>www.qmul.ac.uk/international/international-students/englishlanguagerequirements/guidelines/index.html</a:t>
            </a:r>
            <a:endParaRPr lang="en-GB" dirty="0" smtClean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5843" name="TextBox 2"/>
          <p:cNvSpPr txBox="1">
            <a:spLocks noChangeArrowheads="1"/>
          </p:cNvSpPr>
          <p:nvPr/>
        </p:nvSpPr>
        <p:spPr bwMode="auto">
          <a:xfrm>
            <a:off x="762000" y="816114"/>
            <a:ext cx="4114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sz="1800" b="1" dirty="0" smtClean="0">
                <a:solidFill>
                  <a:srgbClr val="FFFFFF"/>
                </a:solidFill>
                <a:latin typeface="+mj-lt"/>
              </a:rPr>
              <a:t>Minimum Academic &amp; English   Language Entry Requirements </a:t>
            </a:r>
            <a:endParaRPr lang="en-GB" sz="1800" b="1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685800"/>
            <a:ext cx="33528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902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384572" y="1745776"/>
            <a:ext cx="54066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5843" name="TextBox 2"/>
          <p:cNvSpPr txBox="1">
            <a:spLocks noChangeArrowheads="1"/>
          </p:cNvSpPr>
          <p:nvPr/>
        </p:nvSpPr>
        <p:spPr bwMode="auto">
          <a:xfrm>
            <a:off x="2514600" y="152400"/>
            <a:ext cx="4114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sz="1800" b="1" dirty="0" smtClean="0">
                <a:solidFill>
                  <a:srgbClr val="FFFFFF"/>
                </a:solidFill>
                <a:latin typeface="+mj-lt"/>
              </a:rPr>
              <a:t>Pre-Sessional English - 1</a:t>
            </a:r>
            <a:endParaRPr lang="en-GB" sz="1800" b="1" dirty="0">
              <a:solidFill>
                <a:srgbClr val="FFFFFF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529113"/>
              </p:ext>
            </p:extLst>
          </p:nvPr>
        </p:nvGraphicFramePr>
        <p:xfrm>
          <a:off x="776633" y="1183969"/>
          <a:ext cx="7885454" cy="3722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5722"/>
                <a:gridCol w="4051988"/>
                <a:gridCol w="624371"/>
                <a:gridCol w="283373"/>
              </a:tblGrid>
              <a:tr h="5629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</a:rPr>
                        <a:t>Programme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</a:rPr>
                        <a:t>IELTS*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</a:rPr>
                        <a:t>ILEC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>
                        <a:solidFill>
                          <a:schemeClr val="accent2"/>
                        </a:solidFill>
                      </a:endParaRPr>
                    </a:p>
                  </a:txBody>
                  <a:tcPr marL="85340" marR="85340" marT="42670" marB="42670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06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English entry requirements</a:t>
                      </a:r>
                      <a:b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Pre-Sessional required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7.0</a:t>
                      </a:r>
                      <a:b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(minimum Writing: 7.0 and R, L, S: 5.5)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</a:t>
                      </a:r>
                      <a:endParaRPr lang="en-GB" sz="120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>
                        <a:solidFill>
                          <a:schemeClr val="accent2"/>
                        </a:solidFill>
                      </a:endParaRPr>
                    </a:p>
                  </a:txBody>
                  <a:tcPr marL="85340" marR="85340" marT="42670" marB="42670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06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In-sessional programme required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7.0</a:t>
                      </a:r>
                      <a:b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(minimum Writing: 6.5 and R, L, S: 5.5)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>
                        <a:solidFill>
                          <a:schemeClr val="accent2"/>
                        </a:solidFill>
                      </a:endParaRPr>
                    </a:p>
                  </a:txBody>
                  <a:tcPr marL="85340" marR="85340" marT="42670" marB="42670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06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Five-week Pre-Sessional</a:t>
                      </a:r>
                      <a:b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In-sessional programme required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</a:t>
                      </a:r>
                      <a:b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(minimum Writing:6.5 and R, L, S: 5.5)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>
                        <a:solidFill>
                          <a:schemeClr val="accent2"/>
                        </a:solidFill>
                      </a:endParaRPr>
                    </a:p>
                  </a:txBody>
                  <a:tcPr marL="85340" marR="85340" marT="42670" marB="42670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06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Nine-week Pre-Sessional</a:t>
                      </a:r>
                      <a:b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In-sessional programme required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</a:t>
                      </a:r>
                      <a:b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(minimum Writing: 6.0 and R, L, S: 5.5)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</a:t>
                      </a:r>
                      <a:endParaRPr lang="en-GB" sz="120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>
                        <a:solidFill>
                          <a:schemeClr val="accent2"/>
                        </a:solidFill>
                      </a:endParaRPr>
                    </a:p>
                  </a:txBody>
                  <a:tcPr marL="85340" marR="85340" marT="42670" marB="42670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06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Thirteen-week Pre-Sessional</a:t>
                      </a:r>
                      <a:b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In-sessional programme required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</a:t>
                      </a:r>
                      <a:b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(minimum W, R, L, S: 5.5)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>
                        <a:solidFill>
                          <a:schemeClr val="accent2"/>
                        </a:solidFill>
                      </a:endParaRPr>
                    </a:p>
                  </a:txBody>
                  <a:tcPr marL="85340" marR="85340" marT="42670" marB="42670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111404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 or below in the IELTS Writing component (or equivalent) is required to attend the Queen Mary in-sessional Critical Thinking and Writing in Law Programme; this is free to QM students.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 who achieve IELTS 5.5 or below (or equivalent) are not normally admitted onto the Pre-Sessional Programme.</a:t>
                      </a:r>
                      <a:endParaRPr lang="en-GB" sz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889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6633" y="5060752"/>
            <a:ext cx="8207888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Pre-Sessional Classes </a:t>
            </a:r>
            <a:r>
              <a:rPr lang="en-GB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place every weekday, from 9am - </a:t>
            </a:r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4pm in the following format:</a:t>
            </a:r>
          </a:p>
          <a:p>
            <a:pPr eaLnBrk="0" hangingPunct="0"/>
            <a:endParaRPr lang="en-GB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Interactive Seminars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 Tutorials</a:t>
            </a:r>
          </a:p>
          <a:p>
            <a:pPr eaLnBrk="0" hangingPunct="0"/>
            <a:endParaRPr lang="en-GB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682290" y="521732"/>
            <a:ext cx="410881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altLang="en-US" sz="1800" dirty="0" smtClean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eaLnBrk="0" hangingPunct="0"/>
            <a:r>
              <a:rPr lang="en-GB" altLang="en-US" sz="1100" b="1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Key: R = Reading, L = Listening, S = Speaking, W = Writing</a:t>
            </a:r>
            <a:endParaRPr lang="en-GB" altLang="en-US" sz="1800" b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7419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Box 2"/>
          <p:cNvSpPr txBox="1">
            <a:spLocks noChangeArrowheads="1"/>
          </p:cNvSpPr>
          <p:nvPr/>
        </p:nvSpPr>
        <p:spPr bwMode="auto">
          <a:xfrm>
            <a:off x="2514600" y="152400"/>
            <a:ext cx="4114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sz="1800" b="1" dirty="0" smtClean="0">
                <a:solidFill>
                  <a:srgbClr val="FFFFFF"/>
                </a:solidFill>
                <a:latin typeface="+mj-lt"/>
              </a:rPr>
              <a:t>Pre-Sessional English - 2</a:t>
            </a:r>
            <a:endParaRPr lang="en-GB" sz="18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09600" y="4791555"/>
            <a:ext cx="820788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* Prices </a:t>
            </a:r>
            <a:r>
              <a:rPr lang="en-GB" sz="1400" dirty="0">
                <a:solidFill>
                  <a:schemeClr val="bg1"/>
                </a:solidFill>
              </a:rPr>
              <a:t>and dates based on 2016 programmes. Updates to 2017 </a:t>
            </a:r>
            <a:r>
              <a:rPr lang="en-GB" sz="1400" dirty="0" smtClean="0">
                <a:solidFill>
                  <a:schemeClr val="bg1"/>
                </a:solidFill>
              </a:rPr>
              <a:t>programmes will be updated on the website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90% of Pre-Sessional </a:t>
            </a: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progress to 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degree programmes </a:t>
            </a: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Queen 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bg1"/>
                </a:solidFill>
              </a:rPr>
              <a:t>  The </a:t>
            </a:r>
            <a:r>
              <a:rPr lang="en-GB" sz="1400" dirty="0">
                <a:solidFill>
                  <a:schemeClr val="bg1"/>
                </a:solidFill>
              </a:rPr>
              <a:t>end-of-programme </a:t>
            </a:r>
            <a:r>
              <a:rPr lang="en-GB" sz="1400" dirty="0" smtClean="0">
                <a:solidFill>
                  <a:schemeClr val="bg1"/>
                </a:solidFill>
              </a:rPr>
              <a:t>assessments are </a:t>
            </a:r>
            <a:r>
              <a:rPr lang="en-GB" sz="1400" dirty="0">
                <a:solidFill>
                  <a:schemeClr val="bg1"/>
                </a:solidFill>
              </a:rPr>
              <a:t>accepted by the UKVI; </a:t>
            </a:r>
            <a:r>
              <a:rPr lang="en-GB" sz="1400" dirty="0" smtClean="0">
                <a:solidFill>
                  <a:schemeClr val="bg1"/>
                </a:solidFill>
              </a:rPr>
              <a:t>consequently students </a:t>
            </a:r>
            <a:r>
              <a:rPr lang="en-GB" sz="1400" dirty="0">
                <a:solidFill>
                  <a:schemeClr val="bg1"/>
                </a:solidFill>
              </a:rPr>
              <a:t>do </a:t>
            </a:r>
            <a:r>
              <a:rPr lang="en-GB" sz="1400" dirty="0" smtClean="0">
                <a:solidFill>
                  <a:schemeClr val="bg1"/>
                </a:solidFill>
              </a:rPr>
              <a:t>not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        need to </a:t>
            </a:r>
            <a:r>
              <a:rPr lang="en-GB" sz="1400" dirty="0">
                <a:solidFill>
                  <a:schemeClr val="bg1"/>
                </a:solidFill>
              </a:rPr>
              <a:t>sit an IELTS or </a:t>
            </a:r>
            <a:r>
              <a:rPr lang="en-GB" sz="1400" dirty="0" smtClean="0">
                <a:solidFill>
                  <a:schemeClr val="bg1"/>
                </a:solidFill>
              </a:rPr>
              <a:t>other Secure </a:t>
            </a:r>
            <a:r>
              <a:rPr lang="en-GB" sz="1400" dirty="0">
                <a:solidFill>
                  <a:schemeClr val="bg1"/>
                </a:solidFill>
              </a:rPr>
              <a:t>English Language Test. </a:t>
            </a:r>
          </a:p>
          <a:p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solidFill>
                <a:schemeClr val="bg1"/>
              </a:solidFill>
            </a:endParaRPr>
          </a:p>
          <a:p>
            <a:pPr eaLnBrk="0" hangingPunct="0"/>
            <a:endParaRPr lang="en-GB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914400" y="975702"/>
            <a:ext cx="9070337" cy="401529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nb-NO" sz="20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Dates for Summer Pre-Sessional Programmes 2016*</a:t>
            </a:r>
            <a:endParaRPr lang="en-GB" sz="20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811912"/>
              </p:ext>
            </p:extLst>
          </p:nvPr>
        </p:nvGraphicFramePr>
        <p:xfrm>
          <a:off x="609600" y="1493239"/>
          <a:ext cx="8068962" cy="2980224"/>
        </p:xfrm>
        <a:graphic>
          <a:graphicData uri="http://schemas.openxmlformats.org/drawingml/2006/table">
            <a:tbl>
              <a:tblPr/>
              <a:tblGrid>
                <a:gridCol w="1698374"/>
                <a:gridCol w="3029914"/>
                <a:gridCol w="905737"/>
                <a:gridCol w="2434937"/>
              </a:tblGrid>
              <a:tr h="293509"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Course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Dates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Fees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Deadline for applications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8807"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 smtClean="0">
                          <a:solidFill>
                            <a:schemeClr val="bg1"/>
                          </a:solidFill>
                        </a:rPr>
                        <a:t>13-week 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programme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16th June to 14th September 2016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£4,600 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applications close on the 5th June 2016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8807"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 smtClean="0">
                          <a:solidFill>
                            <a:schemeClr val="bg1"/>
                          </a:solidFill>
                        </a:rPr>
                        <a:t>9-week 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programme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14th July to 14th September 2016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£3,200 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applications close on the 2nd July 2016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8807"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 smtClean="0">
                          <a:solidFill>
                            <a:schemeClr val="bg1"/>
                          </a:solidFill>
                        </a:rPr>
                        <a:t>5-week </a:t>
                      </a:r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programme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11th August to 14th September 2016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>
                          <a:solidFill>
                            <a:schemeClr val="bg1"/>
                          </a:solidFill>
                        </a:rPr>
                        <a:t>£2,050 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solidFill>
                            <a:schemeClr val="bg1"/>
                          </a:solidFill>
                        </a:rPr>
                        <a:t>applications close on the 30th July 2016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68">
                <a:tc>
                  <a:txBody>
                    <a:bodyPr/>
                    <a:lstStyle/>
                    <a:p>
                      <a:pPr algn="l"/>
                      <a:r>
                        <a:rPr lang="en-GB" sz="1500" dirty="0"/>
                        <a:t> 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dirty="0"/>
                        <a:t> 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/>
                        <a:t> 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dirty="0"/>
                        <a:t> </a:t>
                      </a:r>
                    </a:p>
                  </a:txBody>
                  <a:tcPr marL="15847" marR="15847" marT="15847" marB="158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4033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990600"/>
            <a:ext cx="85344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3"/>
                </a:solidFill>
              </a:rPr>
              <a:t>Why do an LLM or PG Taught Law Masters?</a:t>
            </a:r>
          </a:p>
          <a:p>
            <a:endParaRPr lang="en-GB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3"/>
                </a:solidFill>
              </a:rPr>
              <a:t>Provides academic rigour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3"/>
                </a:solidFill>
              </a:rPr>
              <a:t>Focuses on </a:t>
            </a:r>
            <a:r>
              <a:rPr lang="en-GB" b="1" dirty="0">
                <a:solidFill>
                  <a:schemeClr val="accent3"/>
                </a:solidFill>
              </a:rPr>
              <a:t>the specialist language of the </a:t>
            </a:r>
            <a:r>
              <a:rPr lang="en-GB" b="1" dirty="0" smtClean="0">
                <a:solidFill>
                  <a:schemeClr val="accent3"/>
                </a:solidFill>
              </a:rPr>
              <a:t>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3"/>
                </a:solidFill>
              </a:rPr>
              <a:t>Enables students to communicate </a:t>
            </a:r>
            <a:r>
              <a:rPr lang="en-GB" b="1" dirty="0">
                <a:solidFill>
                  <a:schemeClr val="accent3"/>
                </a:solidFill>
              </a:rPr>
              <a:t>effectively in </a:t>
            </a:r>
            <a:r>
              <a:rPr lang="en-GB" b="1" dirty="0" smtClean="0">
                <a:solidFill>
                  <a:schemeClr val="accent3"/>
                </a:solidFill>
              </a:rPr>
              <a:t>their chosen </a:t>
            </a:r>
            <a:r>
              <a:rPr lang="en-GB" b="1" dirty="0">
                <a:solidFill>
                  <a:schemeClr val="accent3"/>
                </a:solidFill>
              </a:rPr>
              <a:t>specialism </a:t>
            </a:r>
            <a:endParaRPr lang="en-GB" b="1" dirty="0" smtClean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3"/>
                </a:solidFill>
              </a:rPr>
              <a:t>Offers a </a:t>
            </a:r>
            <a:r>
              <a:rPr lang="en-GB" b="1" dirty="0">
                <a:solidFill>
                  <a:schemeClr val="accent3"/>
                </a:solidFill>
              </a:rPr>
              <a:t>broader context to provide </a:t>
            </a:r>
            <a:r>
              <a:rPr lang="en-GB" b="1" dirty="0" smtClean="0">
                <a:solidFill>
                  <a:schemeClr val="accent3"/>
                </a:solidFill>
              </a:rPr>
              <a:t>meaningful </a:t>
            </a:r>
            <a:r>
              <a:rPr lang="en-GB" b="1" dirty="0">
                <a:solidFill>
                  <a:schemeClr val="accent3"/>
                </a:solidFill>
              </a:rPr>
              <a:t>and practical skills to develop your </a:t>
            </a:r>
            <a:r>
              <a:rPr lang="en-GB" b="1" dirty="0" smtClean="0">
                <a:solidFill>
                  <a:schemeClr val="accent3"/>
                </a:solidFill>
              </a:rPr>
              <a:t>career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3"/>
                </a:solidFill>
              </a:rPr>
              <a:t>Enhances employability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3"/>
                </a:solidFill>
              </a:rPr>
              <a:t>Creates excellent networking opportunities with leading experts within industry</a:t>
            </a:r>
          </a:p>
          <a:p>
            <a:endParaRPr lang="en-GB" b="1" dirty="0" smtClean="0">
              <a:solidFill>
                <a:schemeClr val="accent3"/>
              </a:solidFill>
            </a:endParaRPr>
          </a:p>
          <a:p>
            <a:endParaRPr lang="en-GB" b="1" dirty="0" smtClean="0">
              <a:solidFill>
                <a:schemeClr val="accent3"/>
              </a:solidFill>
            </a:endParaRPr>
          </a:p>
          <a:p>
            <a:r>
              <a:rPr lang="en-GB" sz="2000" b="1" dirty="0" smtClean="0">
                <a:solidFill>
                  <a:schemeClr val="accent3"/>
                </a:solidFill>
              </a:rPr>
              <a:t>Important Note:</a:t>
            </a:r>
          </a:p>
          <a:p>
            <a:endParaRPr lang="en-GB" b="1" dirty="0">
              <a:solidFill>
                <a:schemeClr val="accent3"/>
              </a:solidFill>
            </a:endParaRPr>
          </a:p>
          <a:p>
            <a:r>
              <a:rPr lang="en-GB" b="1" dirty="0" smtClean="0">
                <a:solidFill>
                  <a:schemeClr val="accent3"/>
                </a:solidFill>
              </a:rPr>
              <a:t>An LLM or MSc does NOT qualify you to practice law in England or Wales</a:t>
            </a:r>
          </a:p>
          <a:p>
            <a:endParaRPr lang="en-GB" b="1" dirty="0" smtClean="0">
              <a:solidFill>
                <a:schemeClr val="accent3"/>
              </a:solidFill>
            </a:endParaRPr>
          </a:p>
          <a:p>
            <a:r>
              <a:rPr lang="en-GB" b="1" dirty="0" smtClean="0">
                <a:solidFill>
                  <a:schemeClr val="accent3"/>
                </a:solidFill>
              </a:rPr>
              <a:t>(Careers support staff can provide assistance on options to qualify after LLM)</a:t>
            </a:r>
          </a:p>
          <a:p>
            <a:endParaRPr lang="en-GB" b="1" dirty="0">
              <a:solidFill>
                <a:schemeClr val="accent3"/>
              </a:solidFill>
            </a:endParaRPr>
          </a:p>
          <a:p>
            <a:r>
              <a:rPr lang="en-GB" dirty="0" smtClean="0">
                <a:solidFill>
                  <a:schemeClr val="accent3"/>
                </a:solidFill>
              </a:rPr>
              <a:t> 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79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905000" y="-561203"/>
            <a:ext cx="8229600" cy="1122405"/>
          </a:xfrm>
        </p:spPr>
        <p:txBody>
          <a:bodyPr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000" b="1" dirty="0" smtClean="0"/>
              <a:t>    </a:t>
            </a:r>
            <a:r>
              <a:rPr lang="en-GB" sz="2000" b="1" dirty="0" smtClean="0">
                <a:cs typeface="Arial" panose="020B0604020202020204" pitchFamily="34" charset="0"/>
              </a:rPr>
              <a:t>Central support available to students</a:t>
            </a:r>
            <a:endParaRPr lang="en-GB" sz="2000" b="1" dirty="0"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928286" y="1434328"/>
            <a:ext cx="4191000" cy="481089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2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Careers Support </a:t>
            </a:r>
          </a:p>
          <a:p>
            <a:pPr>
              <a:spcBef>
                <a:spcPts val="0"/>
              </a:spcBef>
            </a:pPr>
            <a:endParaRPr lang="en-GB" sz="2400" b="1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GB" sz="2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Advice and Counselling Service</a:t>
            </a:r>
          </a:p>
          <a:p>
            <a:pPr>
              <a:spcBef>
                <a:spcPts val="0"/>
              </a:spcBef>
            </a:pPr>
            <a:endParaRPr lang="en-GB" sz="2400" b="1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GB" sz="2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Residences Office</a:t>
            </a:r>
          </a:p>
          <a:p>
            <a:pPr>
              <a:spcBef>
                <a:spcPts val="0"/>
              </a:spcBef>
            </a:pPr>
            <a:endParaRPr lang="en-GB" sz="2400" b="1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GB" sz="2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Library</a:t>
            </a:r>
          </a:p>
          <a:p>
            <a:pPr>
              <a:spcBef>
                <a:spcPts val="0"/>
              </a:spcBef>
            </a:pPr>
            <a:endParaRPr lang="en-GB" sz="2400" b="1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GB" sz="2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Student Union</a:t>
            </a:r>
            <a:endParaRPr lang="en-GB" sz="2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683472"/>
            <a:ext cx="4305300" cy="31339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791556"/>
            <a:ext cx="4305300" cy="292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53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697" y="1066800"/>
            <a:ext cx="3719384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chemeClr val="bg1"/>
              </a:solidFill>
              <a:latin typeface="+mj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+mj-lt"/>
              </a:rPr>
              <a:t>Open </a:t>
            </a:r>
            <a:r>
              <a:rPr lang="en-GB" b="1" dirty="0">
                <a:solidFill>
                  <a:schemeClr val="bg1"/>
                </a:solidFill>
                <a:latin typeface="+mj-lt"/>
              </a:rPr>
              <a:t>to all students following LLM modules – no extra </a:t>
            </a:r>
            <a:r>
              <a:rPr lang="en-GB" b="1" dirty="0" smtClean="0">
                <a:solidFill>
                  <a:schemeClr val="bg1"/>
                </a:solidFill>
                <a:latin typeface="+mj-lt"/>
              </a:rPr>
              <a:t>charge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chemeClr val="bg1"/>
              </a:solidFill>
              <a:latin typeface="+mj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Developing or enhancing performance </a:t>
            </a:r>
            <a:r>
              <a:rPr lang="en-GB" b="1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in academic thinking and writing 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solidFill>
                <a:schemeClr val="bg1"/>
              </a:solidFill>
              <a:latin typeface="+mj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solidFill>
                  <a:schemeClr val="bg1"/>
                </a:solidFill>
                <a:latin typeface="+mj-lt"/>
              </a:rPr>
              <a:t>All students offered assistance with: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solidFill>
                <a:schemeClr val="bg1"/>
              </a:solidFill>
              <a:latin typeface="+mj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solidFill>
                  <a:schemeClr val="bg1"/>
                </a:solidFill>
                <a:latin typeface="+mj-lt"/>
              </a:rPr>
              <a:t>Planning and structuring </a:t>
            </a:r>
            <a:r>
              <a:rPr lang="en-GB" b="1" dirty="0" smtClean="0">
                <a:solidFill>
                  <a:schemeClr val="bg1"/>
                </a:solidFill>
                <a:latin typeface="+mj-lt"/>
              </a:rPr>
              <a:t>their exam </a:t>
            </a:r>
            <a:r>
              <a:rPr lang="en-GB" b="1" dirty="0">
                <a:solidFill>
                  <a:schemeClr val="bg1"/>
                </a:solidFill>
                <a:latin typeface="+mj-lt"/>
              </a:rPr>
              <a:t>answers </a:t>
            </a:r>
            <a:r>
              <a:rPr lang="en-GB" b="1" dirty="0" smtClean="0">
                <a:solidFill>
                  <a:schemeClr val="bg1"/>
                </a:solidFill>
                <a:latin typeface="+mj-lt"/>
              </a:rPr>
              <a:t>and course essays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solidFill>
                <a:schemeClr val="bg1"/>
              </a:solidFill>
              <a:latin typeface="+mj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solidFill>
                  <a:schemeClr val="bg1"/>
                </a:solidFill>
                <a:latin typeface="+mj-lt"/>
              </a:rPr>
              <a:t>Research methodology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solidFill>
                <a:schemeClr val="bg1"/>
              </a:solidFill>
              <a:latin typeface="+mj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solidFill>
                  <a:schemeClr val="bg1"/>
                </a:solidFill>
                <a:latin typeface="+mj-lt"/>
              </a:rPr>
              <a:t>Developing proposals into well-structured dissertations</a:t>
            </a:r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-381000" y="152400"/>
            <a:ext cx="7772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sz="2000" b="1" dirty="0" smtClean="0">
                <a:solidFill>
                  <a:schemeClr val="bg1"/>
                </a:solidFill>
                <a:latin typeface="+mn-lt"/>
              </a:rPr>
              <a:t>Critical Thinking and Writing in Law(In-Sessional)</a:t>
            </a:r>
            <a:endParaRPr lang="en-GB"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038600" y="6248400"/>
            <a:ext cx="4876800" cy="381000"/>
          </a:xfrm>
        </p:spPr>
        <p:txBody>
          <a:bodyPr/>
          <a:lstStyle/>
          <a:p>
            <a:pPr algn="l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*Current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students will receive detailed information on the Critical Thinking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 and Writing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in Law course after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their enrolment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A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371600"/>
            <a:ext cx="46482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480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42145" y="35010"/>
            <a:ext cx="1992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+mj-lt"/>
              </a:rPr>
              <a:t> Overview</a:t>
            </a:r>
            <a:endParaRPr lang="en-GB" sz="28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10030550"/>
              </p:ext>
            </p:extLst>
          </p:nvPr>
        </p:nvGraphicFramePr>
        <p:xfrm>
          <a:off x="457200" y="762000"/>
          <a:ext cx="3581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650" y="703531"/>
            <a:ext cx="4297950" cy="54686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315" y="703531"/>
            <a:ext cx="4297950" cy="546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485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1"/>
          <p:cNvSpPr txBox="1">
            <a:spLocks noChangeArrowheads="1"/>
          </p:cNvSpPr>
          <p:nvPr/>
        </p:nvSpPr>
        <p:spPr bwMode="auto">
          <a:xfrm>
            <a:off x="431800" y="1066800"/>
            <a:ext cx="8712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endParaRPr lang="en-GB" u="sng" dirty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800" b="1" dirty="0" smtClean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800" b="1" dirty="0" smtClean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45059" name="TextBox 2"/>
          <p:cNvSpPr txBox="1">
            <a:spLocks noChangeArrowheads="1"/>
          </p:cNvSpPr>
          <p:nvPr/>
        </p:nvSpPr>
        <p:spPr bwMode="auto">
          <a:xfrm>
            <a:off x="609600" y="1295400"/>
            <a:ext cx="7696200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Scholarships/Funding Opportunities</a:t>
            </a:r>
          </a:p>
          <a:p>
            <a:pPr algn="ctr" eaLnBrk="1" hangingPunct="1"/>
            <a:endParaRPr lang="en-GB" sz="2000" b="1" dirty="0">
              <a:solidFill>
                <a:srgbClr val="FFFFFF"/>
              </a:solidFill>
              <a:latin typeface="Tahoma"/>
            </a:endParaRPr>
          </a:p>
          <a:p>
            <a:pPr eaLnBrk="1" hangingPunct="1"/>
            <a:endParaRPr lang="en-GB" sz="2000" b="1" dirty="0" smtClean="0">
              <a:solidFill>
                <a:srgbClr val="FFFFFF"/>
              </a:solidFill>
              <a:latin typeface="Tahoma"/>
            </a:endParaRPr>
          </a:p>
          <a:p>
            <a:pPr eaLnBrk="1" hangingPunct="1"/>
            <a:r>
              <a:rPr lang="en-GB" sz="2000" b="1" dirty="0" smtClean="0">
                <a:solidFill>
                  <a:srgbClr val="FFFFFF"/>
                </a:solidFill>
              </a:rPr>
              <a:t>All programmes have full/partial scholarships available to students until the beginning of June or later </a:t>
            </a:r>
          </a:p>
          <a:p>
            <a:pPr eaLnBrk="1" hangingPunct="1"/>
            <a:endParaRPr lang="en-GB" sz="2000" b="1" dirty="0">
              <a:solidFill>
                <a:srgbClr val="FFFFFF"/>
              </a:solidFill>
            </a:endParaRPr>
          </a:p>
          <a:p>
            <a:pPr eaLnBrk="1" hangingPunct="1"/>
            <a:r>
              <a:rPr lang="en-GB" sz="2000" b="1" dirty="0" smtClean="0">
                <a:solidFill>
                  <a:srgbClr val="FFFFFF"/>
                </a:solidFill>
              </a:rPr>
              <a:t>More funding opportunities can be found via the link below around November each year for entries in the following academic year:</a:t>
            </a:r>
          </a:p>
          <a:p>
            <a:pPr eaLnBrk="1" hangingPunct="1"/>
            <a:endParaRPr lang="en-GB" sz="2000" b="1" dirty="0">
              <a:solidFill>
                <a:srgbClr val="FFFFFF"/>
              </a:solidFill>
              <a:latin typeface="Tahoma"/>
              <a:hlinkClick r:id="rId3"/>
            </a:endParaRPr>
          </a:p>
          <a:p>
            <a:pPr eaLnBrk="1" hangingPunct="1"/>
            <a:r>
              <a:rPr lang="en-GB" sz="1800" b="1" dirty="0" smtClean="0">
                <a:solidFill>
                  <a:srgbClr val="FFFFFF"/>
                </a:solidFill>
                <a:latin typeface="Tahoma"/>
                <a:hlinkClick r:id="rId3"/>
              </a:rPr>
              <a:t>http</a:t>
            </a:r>
            <a:r>
              <a:rPr lang="en-GB" sz="1800" b="1" dirty="0">
                <a:solidFill>
                  <a:srgbClr val="FFFFFF"/>
                </a:solidFill>
                <a:latin typeface="Tahoma"/>
                <a:hlinkClick r:id="rId3"/>
              </a:rPr>
              <a:t>://</a:t>
            </a:r>
            <a:r>
              <a:rPr lang="en-GB" sz="1800" b="1" dirty="0" smtClean="0">
                <a:solidFill>
                  <a:srgbClr val="FFFFFF"/>
                </a:solidFill>
                <a:latin typeface="Tahoma"/>
                <a:hlinkClick r:id="rId3"/>
              </a:rPr>
              <a:t>www.law.qmul.ac.uk/postgraduate/funding/index.html</a:t>
            </a:r>
            <a:endParaRPr lang="en-GB" sz="1800" b="1" dirty="0" smtClean="0">
              <a:solidFill>
                <a:srgbClr val="FFFFFF"/>
              </a:solidFill>
              <a:latin typeface="Tahoma"/>
            </a:endParaRPr>
          </a:p>
          <a:p>
            <a:pPr algn="ctr" eaLnBrk="1" hangingPunct="1"/>
            <a:endParaRPr lang="en-GB" sz="2000" b="1" dirty="0">
              <a:solidFill>
                <a:srgbClr val="FFFFFF"/>
              </a:solidFill>
              <a:latin typeface="Tahoma"/>
            </a:endParaRPr>
          </a:p>
          <a:p>
            <a:pPr algn="ctr" eaLnBrk="1" hangingPunct="1"/>
            <a:endParaRPr lang="en-GB" sz="2000" b="1" dirty="0">
              <a:solidFill>
                <a:srgbClr val="FFFFFF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652362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5457" y="2105085"/>
            <a:ext cx="8523514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b="1" dirty="0">
                <a:solidFill>
                  <a:srgbClr val="FFFFFF"/>
                </a:solidFill>
                <a:latin typeface="+mn-lt"/>
              </a:rPr>
              <a:t>LLM </a:t>
            </a:r>
            <a:r>
              <a:rPr lang="en-GB" sz="1800" b="1" dirty="0" smtClean="0">
                <a:solidFill>
                  <a:srgbClr val="FFFFFF"/>
                </a:solidFill>
                <a:latin typeface="+mn-lt"/>
              </a:rPr>
              <a:t>– Master of Laws and 22 pathways</a:t>
            </a:r>
            <a:endParaRPr lang="en-GB" sz="1800" b="1" dirty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b="1" dirty="0">
                <a:solidFill>
                  <a:srgbClr val="FFFFFF"/>
                </a:solidFill>
                <a:latin typeface="+mn-lt"/>
              </a:rPr>
              <a:t>LLM in Law and </a:t>
            </a:r>
            <a:r>
              <a:rPr lang="en-GB" sz="1800" b="1" dirty="0" smtClean="0">
                <a:solidFill>
                  <a:srgbClr val="FFFFFF"/>
                </a:solidFill>
                <a:latin typeface="+mn-lt"/>
              </a:rPr>
              <a:t>Economics</a:t>
            </a:r>
            <a:r>
              <a:rPr lang="en-GB" sz="1800" b="1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GB" sz="1800" b="1" dirty="0" smtClean="0">
                <a:solidFill>
                  <a:srgbClr val="FFFFFF"/>
                </a:solidFill>
                <a:latin typeface="+mn-lt"/>
              </a:rPr>
              <a:t>                                        All </a:t>
            </a:r>
            <a:r>
              <a:rPr lang="en-GB" sz="1800" b="1" dirty="0">
                <a:solidFill>
                  <a:srgbClr val="FFFFFF"/>
                </a:solidFill>
                <a:latin typeface="+mn-lt"/>
              </a:rPr>
              <a:t>£</a:t>
            </a:r>
            <a:r>
              <a:rPr lang="en-GB" sz="1800" b="1" dirty="0" smtClean="0">
                <a:solidFill>
                  <a:srgbClr val="FFFFFF"/>
                </a:solidFill>
                <a:latin typeface="+mn-lt"/>
              </a:rPr>
              <a:t>18,950  </a:t>
            </a:r>
            <a:endParaRPr lang="en-GB" sz="1800" b="1" dirty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b="1" dirty="0">
                <a:solidFill>
                  <a:srgbClr val="FFFFFF"/>
                </a:solidFill>
                <a:latin typeface="+mn-lt"/>
              </a:rPr>
              <a:t>MSc Law and Finance </a:t>
            </a:r>
            <a:endParaRPr lang="en-GB" sz="1800" b="1" dirty="0" smtClean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rgbClr val="FFFFFF"/>
                </a:solidFill>
                <a:latin typeface="+mn-lt"/>
              </a:rPr>
              <a:t>LLM in International Shipping Law (Piraeus, Greece)</a:t>
            </a:r>
            <a:endParaRPr lang="en-GB" sz="1800" b="1" dirty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rgbClr val="FFFFFF"/>
                </a:solidFill>
                <a:latin typeface="+mn-lt"/>
              </a:rPr>
              <a:t>LLM in Paris                               			 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800" b="1" dirty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rgbClr val="FFFFFF"/>
                </a:solidFill>
                <a:latin typeface="+mn-lt"/>
              </a:rPr>
              <a:t>Dual LLM in Commercial Law (Singapore and London) – 15 months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rgbClr val="FFFFFF"/>
                </a:solidFill>
                <a:latin typeface="+mn-lt"/>
              </a:rPr>
              <a:t>£28,000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800" b="1" dirty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800" b="1" dirty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rgbClr val="FFFFFF"/>
                </a:solidFill>
                <a:latin typeface="+mn-lt"/>
              </a:rPr>
              <a:t>Students joining eligible CCLS programmes from partnerships institutions are entitled to 10% tuition fees discounts 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800" b="1" dirty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800" b="1" dirty="0" smtClean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800" b="1" dirty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800" b="1" dirty="0" smtClean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800" b="1" dirty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800" b="1" dirty="0" smtClean="0">
              <a:solidFill>
                <a:srgbClr val="FFFFFF"/>
              </a:solidFill>
              <a:latin typeface="+mn-lt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800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152400" y="694404"/>
            <a:ext cx="8534400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en-GB" sz="2000" b="1" dirty="0" smtClean="0">
              <a:solidFill>
                <a:srgbClr val="FFFFFF"/>
              </a:solidFill>
              <a:latin typeface="Tahoma"/>
            </a:endParaRPr>
          </a:p>
          <a:p>
            <a:pPr algn="ctr" eaLnBrk="1" hangingPunct="1"/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Tuition Fees 2016/17 for International Students</a:t>
            </a:r>
          </a:p>
          <a:p>
            <a:pPr algn="ctr" eaLnBrk="1" hangingPunct="1"/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full-time Study</a:t>
            </a:r>
          </a:p>
          <a:p>
            <a:pPr algn="ctr" eaLnBrk="1" hangingPunct="1"/>
            <a:endParaRPr lang="en-GB" sz="2000" b="1" dirty="0" smtClean="0">
              <a:solidFill>
                <a:srgbClr val="FFFFFF"/>
              </a:solidFill>
              <a:latin typeface="Tahoma"/>
            </a:endParaRPr>
          </a:p>
          <a:p>
            <a:pPr algn="ctr" eaLnBrk="1" hangingPunct="1"/>
            <a:endParaRPr lang="en-GB" sz="2000" b="1" dirty="0" smtClean="0">
              <a:solidFill>
                <a:srgbClr val="FFFFFF"/>
              </a:solidFill>
              <a:latin typeface="Tahoma"/>
            </a:endParaRPr>
          </a:p>
          <a:p>
            <a:pPr algn="ctr" eaLnBrk="1" hangingPunct="1"/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  </a:t>
            </a:r>
            <a:endParaRPr lang="en-GB" sz="2000" b="1" dirty="0">
              <a:solidFill>
                <a:srgbClr val="FFFFFF"/>
              </a:solidFill>
              <a:latin typeface="Tahoma"/>
            </a:endParaRPr>
          </a:p>
          <a:p>
            <a:pPr algn="ctr" eaLnBrk="1" hangingPunct="1"/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 </a:t>
            </a:r>
          </a:p>
          <a:p>
            <a:pPr algn="ctr" eaLnBrk="1" hangingPunct="1"/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 </a:t>
            </a:r>
            <a:endParaRPr lang="en-GB" sz="2400" dirty="0" smtClean="0">
              <a:solidFill>
                <a:srgbClr val="0070C0"/>
              </a:solidFill>
            </a:endParaRPr>
          </a:p>
          <a:p>
            <a:pPr eaLnBrk="1" hangingPunct="1"/>
            <a:endParaRPr lang="en-GB" sz="2400" dirty="0">
              <a:solidFill>
                <a:srgbClr val="0070C0"/>
              </a:solidFill>
            </a:endParaRPr>
          </a:p>
          <a:p>
            <a:pPr eaLnBrk="1" hangingPunct="1"/>
            <a:endParaRPr lang="en-GB" sz="2400" dirty="0" smtClean="0">
              <a:solidFill>
                <a:srgbClr val="0070C0"/>
              </a:solidFill>
            </a:endParaRPr>
          </a:p>
          <a:p>
            <a:pPr eaLnBrk="1" hangingPunct="1"/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657" y="28194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FFFF"/>
                </a:solidFill>
                <a:latin typeface="Tahoma"/>
              </a:rPr>
              <a:t> </a:t>
            </a:r>
            <a:r>
              <a:rPr lang="en-GB" sz="1800" dirty="0" smtClean="0">
                <a:solidFill>
                  <a:srgbClr val="FFFFFF"/>
                </a:solidFill>
                <a:latin typeface="Tahoma"/>
              </a:rPr>
              <a:t>     </a:t>
            </a:r>
            <a:endParaRPr lang="en-GB" sz="1800" b="1" dirty="0">
              <a:solidFill>
                <a:srgbClr val="FFFFFF"/>
              </a:solidFill>
              <a:latin typeface="Tahoma"/>
            </a:endParaRPr>
          </a:p>
          <a:p>
            <a:r>
              <a:rPr lang="en-GB" sz="1800" b="1" dirty="0" smtClean="0">
                <a:solidFill>
                  <a:srgbClr val="FFFFFF"/>
                </a:solidFill>
                <a:latin typeface="Tahoma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19457007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2"/>
          <p:cNvSpPr txBox="1">
            <a:spLocks noChangeArrowheads="1"/>
          </p:cNvSpPr>
          <p:nvPr/>
        </p:nvSpPr>
        <p:spPr bwMode="auto">
          <a:xfrm>
            <a:off x="1371600" y="152400"/>
            <a:ext cx="55038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2400" b="1" dirty="0" smtClean="0">
                <a:solidFill>
                  <a:srgbClr val="0070C0"/>
                </a:solidFill>
              </a:rPr>
              <a:t>        </a:t>
            </a:r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Tuition Fees and Scholarships</a:t>
            </a:r>
            <a:endParaRPr lang="en-GB" sz="2000" b="1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43013" name="TextBox 4"/>
          <p:cNvSpPr txBox="1">
            <a:spLocks noChangeArrowheads="1"/>
          </p:cNvSpPr>
          <p:nvPr/>
        </p:nvSpPr>
        <p:spPr bwMode="auto">
          <a:xfrm>
            <a:off x="299130" y="5410200"/>
            <a:ext cx="84947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b="1" dirty="0" smtClean="0">
                <a:solidFill>
                  <a:srgbClr val="FFFFFF"/>
                </a:solidFill>
                <a:latin typeface="Tahoma"/>
              </a:rPr>
              <a:t>PG </a:t>
            </a:r>
            <a:r>
              <a:rPr lang="en-GB" b="1" dirty="0">
                <a:solidFill>
                  <a:srgbClr val="FFFFFF"/>
                </a:solidFill>
                <a:latin typeface="Tahoma"/>
              </a:rPr>
              <a:t>School of </a:t>
            </a:r>
            <a:r>
              <a:rPr lang="en-GB" b="1" dirty="0" smtClean="0">
                <a:solidFill>
                  <a:srgbClr val="FFFFFF"/>
                </a:solidFill>
                <a:latin typeface="Tahoma"/>
              </a:rPr>
              <a:t>Law, CSC, Commonwealth,  Chevening, Jean Monnet and Sponsored </a:t>
            </a:r>
            <a:r>
              <a:rPr lang="en-GB" b="1" dirty="0">
                <a:solidFill>
                  <a:srgbClr val="FFFFFF"/>
                </a:solidFill>
                <a:latin typeface="Tahoma"/>
              </a:rPr>
              <a:t>Scholarship </a:t>
            </a:r>
            <a:r>
              <a:rPr lang="en-GB" b="1" dirty="0" smtClean="0">
                <a:solidFill>
                  <a:srgbClr val="FFFFFF"/>
                </a:solidFill>
                <a:latin typeface="Tahoma"/>
              </a:rPr>
              <a:t>Winners </a:t>
            </a:r>
            <a:r>
              <a:rPr lang="en-GB" b="1" dirty="0">
                <a:solidFill>
                  <a:srgbClr val="FFFFFF"/>
                </a:solidFill>
                <a:latin typeface="Tahoma"/>
              </a:rPr>
              <a:t>&amp; </a:t>
            </a:r>
            <a:r>
              <a:rPr lang="en-GB" b="1" dirty="0" smtClean="0">
                <a:solidFill>
                  <a:srgbClr val="FFFFFF"/>
                </a:solidFill>
                <a:latin typeface="Tahoma"/>
              </a:rPr>
              <a:t>QMUL Law Staff 2014-15</a:t>
            </a:r>
            <a:endParaRPr lang="en-GB" b="1" dirty="0">
              <a:solidFill>
                <a:srgbClr val="FFFFFF"/>
              </a:solidFill>
              <a:latin typeface="Tahom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759" y="1219200"/>
            <a:ext cx="8151456" cy="3900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510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1"/>
          <p:cNvSpPr txBox="1">
            <a:spLocks noChangeArrowheads="1"/>
          </p:cNvSpPr>
          <p:nvPr/>
        </p:nvSpPr>
        <p:spPr bwMode="auto">
          <a:xfrm>
            <a:off x="152400" y="759339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                 Careers &amp; Networking Opportunities 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0887" y="1334507"/>
            <a:ext cx="7097487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800" dirty="0" smtClean="0">
                <a:solidFill>
                  <a:srgbClr val="FFFFFF"/>
                </a:solidFill>
                <a:latin typeface="Tahoma"/>
              </a:rPr>
              <a:t>Careers support staff and academics organise regular </a:t>
            </a:r>
            <a:r>
              <a:rPr lang="en-GB" sz="1800" dirty="0">
                <a:solidFill>
                  <a:srgbClr val="FFFFFF"/>
                </a:solidFill>
                <a:latin typeface="Tahoma"/>
              </a:rPr>
              <a:t>t</a:t>
            </a:r>
            <a:r>
              <a:rPr lang="en-GB" sz="1800" dirty="0" smtClean="0">
                <a:solidFill>
                  <a:srgbClr val="FFFFFF"/>
                </a:solidFill>
                <a:latin typeface="Tahoma"/>
              </a:rPr>
              <a:t>alks by </a:t>
            </a:r>
            <a:r>
              <a:rPr lang="en-GB" sz="1800" dirty="0">
                <a:solidFill>
                  <a:srgbClr val="FFFFFF"/>
                </a:solidFill>
                <a:latin typeface="Tahoma"/>
              </a:rPr>
              <a:t>leading law firms &amp; </a:t>
            </a:r>
            <a:r>
              <a:rPr lang="en-GB" sz="1800" dirty="0" smtClean="0">
                <a:solidFill>
                  <a:srgbClr val="FFFFFF"/>
                </a:solidFill>
                <a:latin typeface="Tahoma"/>
              </a:rPr>
              <a:t>institutions including:</a:t>
            </a:r>
          </a:p>
          <a:p>
            <a:pPr marL="742950" lvl="1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FFFFFF"/>
              </a:solidFill>
              <a:latin typeface="Tahoma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FFFF"/>
                </a:solidFill>
                <a:latin typeface="Tahoma"/>
              </a:rPr>
              <a:t>Allen </a:t>
            </a:r>
            <a:r>
              <a:rPr lang="en-GB" dirty="0">
                <a:solidFill>
                  <a:srgbClr val="FFFFFF"/>
                </a:solidFill>
                <a:latin typeface="Tahoma"/>
              </a:rPr>
              <a:t>&amp; </a:t>
            </a:r>
            <a:r>
              <a:rPr lang="en-GB" dirty="0" err="1" smtClean="0">
                <a:solidFill>
                  <a:srgbClr val="FFFFFF"/>
                </a:solidFill>
                <a:latin typeface="Tahoma"/>
              </a:rPr>
              <a:t>Overy</a:t>
            </a:r>
            <a:endParaRPr lang="en-GB" dirty="0" smtClean="0">
              <a:solidFill>
                <a:srgbClr val="FFFFFF"/>
              </a:solidFill>
              <a:latin typeface="Tahoma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dirty="0" err="1" smtClean="0">
                <a:solidFill>
                  <a:srgbClr val="FFFFFF"/>
                </a:solidFill>
                <a:latin typeface="Tahoma"/>
              </a:rPr>
              <a:t>Linklaters</a:t>
            </a:r>
            <a:endParaRPr lang="en-GB" dirty="0" smtClean="0">
              <a:solidFill>
                <a:srgbClr val="FFFFFF"/>
              </a:solidFill>
              <a:latin typeface="Tahoma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FFFF"/>
                </a:solidFill>
                <a:latin typeface="Tahoma"/>
              </a:rPr>
              <a:t>Clifford </a:t>
            </a:r>
            <a:r>
              <a:rPr lang="en-GB" dirty="0">
                <a:solidFill>
                  <a:srgbClr val="FFFFFF"/>
                </a:solidFill>
                <a:latin typeface="Tahoma"/>
              </a:rPr>
              <a:t>Chance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FFFF"/>
                </a:solidFill>
                <a:latin typeface="Tahoma"/>
              </a:rPr>
              <a:t>Herbert Smith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rgbClr val="FFFFFF"/>
                </a:solidFill>
                <a:latin typeface="Tahoma"/>
              </a:rPr>
              <a:t>Freshfields</a:t>
            </a:r>
            <a:endParaRPr lang="en-GB" dirty="0" smtClean="0">
              <a:solidFill>
                <a:srgbClr val="FFFFFF"/>
              </a:solidFill>
              <a:latin typeface="Tahoma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FFFF"/>
                </a:solidFill>
                <a:latin typeface="Tahoma"/>
              </a:rPr>
              <a:t>Bird &amp; Bird</a:t>
            </a:r>
            <a:endParaRPr lang="en-GB" dirty="0" smtClean="0">
              <a:solidFill>
                <a:srgbClr val="FFFFFF"/>
              </a:solidFill>
              <a:latin typeface="Tahoma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FFFF"/>
                </a:solidFill>
                <a:latin typeface="Tahoma"/>
              </a:rPr>
              <a:t>Bank </a:t>
            </a:r>
            <a:r>
              <a:rPr lang="en-GB" dirty="0">
                <a:solidFill>
                  <a:srgbClr val="FFFFFF"/>
                </a:solidFill>
                <a:latin typeface="Tahoma"/>
              </a:rPr>
              <a:t>of </a:t>
            </a:r>
            <a:r>
              <a:rPr lang="en-GB" dirty="0" smtClean="0">
                <a:solidFill>
                  <a:srgbClr val="FFFFFF"/>
                </a:solidFill>
                <a:latin typeface="Tahoma"/>
              </a:rPr>
              <a:t>England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FFFF"/>
                </a:solidFill>
                <a:latin typeface="Tahoma"/>
              </a:rPr>
              <a:t>Federal </a:t>
            </a:r>
            <a:r>
              <a:rPr lang="en-GB" dirty="0">
                <a:solidFill>
                  <a:srgbClr val="FFFFFF"/>
                </a:solidFill>
                <a:latin typeface="Tahoma"/>
              </a:rPr>
              <a:t>Reserve Bank of </a:t>
            </a:r>
            <a:r>
              <a:rPr lang="en-GB" dirty="0" smtClean="0">
                <a:solidFill>
                  <a:srgbClr val="FFFFFF"/>
                </a:solidFill>
                <a:latin typeface="Tahoma"/>
              </a:rPr>
              <a:t>NY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FFFF"/>
                </a:solidFill>
                <a:latin typeface="Tahoma"/>
              </a:rPr>
              <a:t>IMF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FFFF"/>
                </a:solidFill>
                <a:latin typeface="Tahoma"/>
              </a:rPr>
              <a:t>Bloomberg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FFFF"/>
                </a:solidFill>
                <a:latin typeface="Tahoma"/>
              </a:rPr>
              <a:t>Field </a:t>
            </a:r>
            <a:r>
              <a:rPr lang="en-GB" dirty="0">
                <a:solidFill>
                  <a:srgbClr val="FFFFFF"/>
                </a:solidFill>
                <a:latin typeface="Tahoma"/>
              </a:rPr>
              <a:t>Fisher </a:t>
            </a:r>
            <a:r>
              <a:rPr lang="en-GB" dirty="0" smtClean="0">
                <a:solidFill>
                  <a:srgbClr val="FFFFFF"/>
                </a:solidFill>
                <a:latin typeface="Tahoma"/>
              </a:rPr>
              <a:t>Waterhouse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dirty="0" err="1" smtClean="0">
                <a:solidFill>
                  <a:srgbClr val="FFFFFF"/>
                </a:solidFill>
                <a:latin typeface="Tahoma"/>
              </a:rPr>
              <a:t>Preiskel</a:t>
            </a:r>
            <a:r>
              <a:rPr lang="en-GB" dirty="0">
                <a:solidFill>
                  <a:srgbClr val="FFFFFF"/>
                </a:solidFill>
                <a:latin typeface="Tahoma"/>
              </a:rPr>
              <a:t> </a:t>
            </a:r>
            <a:r>
              <a:rPr lang="en-GB" dirty="0" smtClean="0">
                <a:solidFill>
                  <a:srgbClr val="FFFFFF"/>
                </a:solidFill>
                <a:latin typeface="Tahoma"/>
              </a:rPr>
              <a:t>&amp; Co</a:t>
            </a:r>
            <a:endParaRPr lang="en-GB" dirty="0">
              <a:solidFill>
                <a:srgbClr val="FFFFFF"/>
              </a:solidFill>
              <a:latin typeface="Tahom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094096"/>
            <a:ext cx="4648200" cy="3507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11385" y="5689545"/>
            <a:ext cx="49965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FFFF"/>
                </a:solidFill>
              </a:rPr>
              <a:t>L-R - Partner from McDermott Will &amp; Emery, US office</a:t>
            </a:r>
            <a:r>
              <a:rPr lang="en-GB" sz="1400" dirty="0">
                <a:solidFill>
                  <a:srgbClr val="FFFFFF"/>
                </a:solidFill>
              </a:rPr>
              <a:t>;</a:t>
            </a:r>
            <a:r>
              <a:rPr lang="en-GB" sz="1400" dirty="0" smtClean="0">
                <a:solidFill>
                  <a:srgbClr val="FFFFFF"/>
                </a:solidFill>
              </a:rPr>
              <a:t> </a:t>
            </a:r>
          </a:p>
          <a:p>
            <a:r>
              <a:rPr lang="en-GB" sz="1400" dirty="0" err="1" smtClean="0">
                <a:solidFill>
                  <a:srgbClr val="FFFFFF"/>
                </a:solidFill>
              </a:rPr>
              <a:t>HoD</a:t>
            </a:r>
            <a:r>
              <a:rPr lang="en-GB" sz="1400" dirty="0" smtClean="0">
                <a:solidFill>
                  <a:srgbClr val="FFFFFF"/>
                </a:solidFill>
              </a:rPr>
              <a:t> of CCLS, German IP Judge</a:t>
            </a:r>
          </a:p>
          <a:p>
            <a:r>
              <a:rPr lang="en-GB" sz="1400" dirty="0" smtClean="0">
                <a:solidFill>
                  <a:srgbClr val="FFFFFF"/>
                </a:solidFill>
              </a:rPr>
              <a:t>September 2014, Opening Lecture for the LLM in Paris</a:t>
            </a:r>
            <a:endParaRPr lang="en-GB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246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1"/>
          <p:cNvSpPr txBox="1">
            <a:spLocks noChangeArrowheads="1"/>
          </p:cNvSpPr>
          <p:nvPr/>
        </p:nvSpPr>
        <p:spPr bwMode="auto">
          <a:xfrm>
            <a:off x="6313487" y="1629156"/>
            <a:ext cx="25257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>
                <a:solidFill>
                  <a:srgbClr val="0070C0"/>
                </a:solidFill>
              </a:rPr>
              <a:t>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68" y="1342886"/>
            <a:ext cx="3313057" cy="23566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1000" y="790545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FFFF"/>
                </a:solidFill>
              </a:rPr>
              <a:t>     Internship Opportunities Unique for QMUL PG Law Students</a:t>
            </a:r>
            <a:endParaRPr lang="en-GB" sz="2000" b="1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4303" y="1584707"/>
            <a:ext cx="2133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FFFF"/>
                </a:solidFill>
              </a:rPr>
              <a:t>CLIFFORD CHANCE</a:t>
            </a:r>
          </a:p>
          <a:p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768" y="4716907"/>
            <a:ext cx="2133600" cy="1054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677" y="3124200"/>
            <a:ext cx="1864024" cy="12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023" y="1587084"/>
            <a:ext cx="1809523" cy="116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303" y="4313584"/>
            <a:ext cx="1962006" cy="1263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994" y="5244118"/>
            <a:ext cx="2295631" cy="58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962179"/>
            <a:ext cx="2451743" cy="983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761" y="2734814"/>
            <a:ext cx="1804987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07419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1"/>
          <p:cNvSpPr txBox="1">
            <a:spLocks noChangeArrowheads="1"/>
          </p:cNvSpPr>
          <p:nvPr/>
        </p:nvSpPr>
        <p:spPr bwMode="auto">
          <a:xfrm>
            <a:off x="203200" y="973138"/>
            <a:ext cx="86106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GB" sz="2400" b="1">
              <a:solidFill>
                <a:srgbClr val="0070C0"/>
              </a:solidFill>
            </a:endParaRPr>
          </a:p>
          <a:p>
            <a:endParaRPr lang="en-GB" sz="2400" b="1">
              <a:solidFill>
                <a:srgbClr val="0070C0"/>
              </a:solidFill>
            </a:endParaRPr>
          </a:p>
          <a:p>
            <a:pPr eaLnBrk="1" hangingPunct="1"/>
            <a:endParaRPr lang="en-GB">
              <a:solidFill>
                <a:srgbClr val="0070C0"/>
              </a:solidFill>
            </a:endParaRPr>
          </a:p>
        </p:txBody>
      </p:sp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203200" y="685800"/>
            <a:ext cx="87122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2000" b="1" dirty="0" smtClean="0">
                <a:solidFill>
                  <a:srgbClr val="FFFFFF"/>
                </a:solidFill>
              </a:rPr>
              <a:t>      Support for Mooting, Enjoying the London Life…..</a:t>
            </a:r>
          </a:p>
          <a:p>
            <a:pPr eaLnBrk="1" hangingPunct="1"/>
            <a:endParaRPr lang="en-GB" sz="2000" b="1" dirty="0">
              <a:solidFill>
                <a:srgbClr val="FFFFFF"/>
              </a:solidFill>
            </a:endParaRPr>
          </a:p>
          <a:p>
            <a:pPr eaLnBrk="1" hangingPunct="1"/>
            <a:r>
              <a:rPr lang="en-GB" sz="2000" b="1" dirty="0" smtClean="0">
                <a:solidFill>
                  <a:srgbClr val="FFFFFF"/>
                </a:solidFill>
              </a:rPr>
              <a:t>      Academic support to prepare for….</a:t>
            </a:r>
          </a:p>
          <a:p>
            <a:pPr eaLnBrk="1" hangingPunct="1"/>
            <a:endParaRPr lang="en-GB" sz="2000" dirty="0">
              <a:solidFill>
                <a:srgbClr val="FFFFFF"/>
              </a:solidFill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FFFF"/>
                </a:solidFill>
                <a:latin typeface="Tahoma"/>
              </a:rPr>
              <a:t>Oxford University's Price Media                                                                                 Law International Moot Court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FFFFFF"/>
              </a:solidFill>
            </a:endParaRPr>
          </a:p>
        </p:txBody>
      </p:sp>
      <p:sp>
        <p:nvSpPr>
          <p:cNvPr id="47109" name="TextBox 3"/>
          <p:cNvSpPr txBox="1">
            <a:spLocks noChangeArrowheads="1"/>
          </p:cNvSpPr>
          <p:nvPr/>
        </p:nvSpPr>
        <p:spPr bwMode="auto">
          <a:xfrm>
            <a:off x="4348957" y="1296383"/>
            <a:ext cx="446484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GB" b="1" dirty="0">
                <a:solidFill>
                  <a:srgbClr val="FFFFFF"/>
                </a:solidFill>
                <a:latin typeface="Tahoma"/>
              </a:rPr>
              <a:t>Willem C Vis International Arbitration </a:t>
            </a:r>
            <a:r>
              <a:rPr lang="en-GB" b="1" dirty="0" smtClean="0">
                <a:solidFill>
                  <a:srgbClr val="FFFFFF"/>
                </a:solidFill>
                <a:latin typeface="Tahoma"/>
              </a:rPr>
              <a:t>Moot</a:t>
            </a:r>
            <a:endParaRPr lang="en-GB" b="1" dirty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b="1" dirty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srgbClr val="FFFFFF"/>
                </a:solidFill>
                <a:latin typeface="Tahoma"/>
              </a:rPr>
              <a:t>IP </a:t>
            </a:r>
            <a:r>
              <a:rPr lang="en-GB" b="1" dirty="0">
                <a:solidFill>
                  <a:srgbClr val="FFFFFF"/>
                </a:solidFill>
                <a:latin typeface="Tahoma"/>
              </a:rPr>
              <a:t>Moot at Oxford </a:t>
            </a:r>
            <a:r>
              <a:rPr lang="en-GB" b="1" dirty="0" smtClean="0">
                <a:solidFill>
                  <a:srgbClr val="FFFFFF"/>
                </a:solidFill>
                <a:latin typeface="Tahoma"/>
              </a:rPr>
              <a:t>University</a:t>
            </a:r>
          </a:p>
          <a:p>
            <a:pPr marL="285750" indent="-285750">
              <a:buFont typeface="Arial" pitchFamily="34" charset="0"/>
              <a:buChar char="•"/>
            </a:pPr>
            <a:endParaRPr lang="en-GB" b="1" dirty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FFFFFF"/>
              </a:solidFill>
              <a:latin typeface="Tahom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312" y="2798572"/>
            <a:ext cx="3611033" cy="2708275"/>
          </a:xfrm>
          <a:prstGeom prst="rect">
            <a:avLst/>
          </a:prstGeom>
        </p:spPr>
      </p:pic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5018311" y="5761166"/>
            <a:ext cx="361103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 b="1" dirty="0" smtClean="0">
                <a:solidFill>
                  <a:srgbClr val="FFFFFF"/>
                </a:solidFill>
                <a:latin typeface="Tahoma"/>
              </a:rPr>
              <a:t>MSc in Law and Finance students and Prof Rodrigo Olivares-Caminal  in Hampton Court</a:t>
            </a:r>
            <a:endParaRPr lang="en-GB" sz="1400" b="1" dirty="0">
              <a:solidFill>
                <a:srgbClr val="FFFFFF"/>
              </a:solidFill>
              <a:latin typeface="Tahoma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03" y="2809458"/>
            <a:ext cx="420647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5543" y="5715000"/>
            <a:ext cx="3317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FFFF"/>
                </a:solidFill>
              </a:rPr>
              <a:t>LLM students got to the last 4 teams in the Oxford IP Moot in 2014</a:t>
            </a:r>
            <a:endParaRPr lang="en-GB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2162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3100388" y="622300"/>
            <a:ext cx="57912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 sz="2400" b="1">
              <a:solidFill>
                <a:srgbClr val="0070C0"/>
              </a:solidFill>
            </a:endParaRPr>
          </a:p>
          <a:p>
            <a:pPr eaLnBrk="1" hangingPunct="1"/>
            <a:endParaRPr lang="en-GB" sz="2000" b="1">
              <a:solidFill>
                <a:srgbClr val="0070C0"/>
              </a:solidFill>
            </a:endParaRPr>
          </a:p>
          <a:p>
            <a:pPr eaLnBrk="1" hangingPunct="1"/>
            <a:endParaRPr lang="en-GB" sz="2000" b="1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en-GB" sz="2000" b="1">
              <a:solidFill>
                <a:srgbClr val="0070C0"/>
              </a:solidFill>
            </a:endParaRPr>
          </a:p>
          <a:p>
            <a:pPr eaLnBrk="1" hangingPunct="1"/>
            <a:endParaRPr lang="en-GB">
              <a:solidFill>
                <a:srgbClr val="0070C0"/>
              </a:solidFill>
            </a:endParaRP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609600" y="916597"/>
            <a:ext cx="8001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QMUL collaborating with Nacional – QM LLM IP Alumnus German </a:t>
            </a:r>
            <a:r>
              <a:rPr lang="en-GB" sz="2000" b="1" dirty="0" err="1" smtClean="0">
                <a:solidFill>
                  <a:srgbClr val="FFFFFF"/>
                </a:solidFill>
                <a:latin typeface="Tahoma"/>
              </a:rPr>
              <a:t>Florez</a:t>
            </a:r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 September 2013 – Moot competition </a:t>
            </a:r>
            <a:r>
              <a:rPr lang="en-GB" sz="2400" b="1" dirty="0" smtClean="0">
                <a:solidFill>
                  <a:srgbClr val="FFFFFF"/>
                </a:solidFill>
                <a:latin typeface="Tahoma"/>
              </a:rPr>
              <a:t> </a:t>
            </a:r>
            <a:endParaRPr lang="en-GB" sz="2400" b="1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95700" y="1146175"/>
            <a:ext cx="5092700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dirty="0">
              <a:solidFill>
                <a:prstClr val="black"/>
              </a:solidFill>
              <a:latin typeface="Tahoma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>
              <a:solidFill>
                <a:prstClr val="black"/>
              </a:solidFill>
              <a:latin typeface="Tahom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prstClr val="black"/>
                </a:solidFill>
                <a:latin typeface="Tahoma"/>
              </a:rPr>
              <a:t> </a:t>
            </a:r>
          </a:p>
        </p:txBody>
      </p:sp>
      <p:sp>
        <p:nvSpPr>
          <p:cNvPr id="22534" name="TextBox 4"/>
          <p:cNvSpPr txBox="1">
            <a:spLocks noChangeArrowheads="1"/>
          </p:cNvSpPr>
          <p:nvPr/>
        </p:nvSpPr>
        <p:spPr bwMode="auto">
          <a:xfrm>
            <a:off x="2590800" y="1215479"/>
            <a:ext cx="41671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 b="1" dirty="0">
              <a:solidFill>
                <a:srgbClr val="FFFFFF"/>
              </a:solidFill>
              <a:latin typeface="Tahoma"/>
            </a:endParaRPr>
          </a:p>
          <a:p>
            <a:pPr eaLnBrk="1" hangingPunct="1"/>
            <a:endParaRPr lang="en-GB" b="1" dirty="0">
              <a:solidFill>
                <a:srgbClr val="FFFFFF"/>
              </a:solidFill>
              <a:latin typeface="Tahom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43" y="1894703"/>
            <a:ext cx="7785206" cy="28192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4939092"/>
            <a:ext cx="617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  <a:latin typeface="+mj-lt"/>
              </a:rPr>
              <a:t>Prof Rodrigo Olivares - </a:t>
            </a:r>
            <a:r>
              <a:rPr lang="en-GB" dirty="0" err="1" smtClean="0">
                <a:solidFill>
                  <a:srgbClr val="FFFFFF"/>
                </a:solidFill>
                <a:latin typeface="+mj-lt"/>
              </a:rPr>
              <a:t>Caminal</a:t>
            </a:r>
            <a:r>
              <a:rPr lang="en-GB" dirty="0" smtClean="0">
                <a:solidFill>
                  <a:srgbClr val="FFFFFF"/>
                </a:solidFill>
                <a:latin typeface="+mj-lt"/>
              </a:rPr>
              <a:t> (centre) next to German </a:t>
            </a:r>
            <a:r>
              <a:rPr lang="en-GB" dirty="0" err="1" smtClean="0">
                <a:solidFill>
                  <a:srgbClr val="FFFFFF"/>
                </a:solidFill>
                <a:latin typeface="+mj-lt"/>
              </a:rPr>
              <a:t>Florez</a:t>
            </a:r>
            <a:r>
              <a:rPr lang="en-GB" dirty="0" smtClean="0">
                <a:solidFill>
                  <a:srgbClr val="FFFFFF"/>
                </a:solidFill>
                <a:latin typeface="+mj-lt"/>
              </a:rPr>
              <a:t>,  QMUL LLM IP Alumnus</a:t>
            </a:r>
            <a:endParaRPr lang="en-GB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19197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1"/>
          <p:cNvSpPr txBox="1">
            <a:spLocks noChangeArrowheads="1"/>
          </p:cNvSpPr>
          <p:nvPr/>
        </p:nvSpPr>
        <p:spPr bwMode="auto">
          <a:xfrm>
            <a:off x="152400" y="759339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                 China Specific Collaborations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54" y="1219200"/>
            <a:ext cx="5410200" cy="5555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defRPr/>
            </a:pPr>
            <a:endParaRPr lang="en-GB" dirty="0" smtClean="0">
              <a:solidFill>
                <a:srgbClr val="FFFFFF"/>
              </a:solidFill>
              <a:latin typeface="Tahoma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Beijing Foreign Studies University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Beijing Arbitration Commission 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China Intellectual Property Training Centre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City University of Hong Kong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East China University of Political Science and Law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>
                <a:solidFill>
                  <a:srgbClr val="FFFFFF"/>
                </a:solidFill>
                <a:latin typeface="Tahoma"/>
              </a:rPr>
              <a:t>EU-China </a:t>
            </a: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Initiative </a:t>
            </a:r>
            <a:r>
              <a:rPr lang="en-GB" sz="1400" dirty="0">
                <a:solidFill>
                  <a:srgbClr val="FFFFFF"/>
                </a:solidFill>
                <a:latin typeface="Tahoma"/>
              </a:rPr>
              <a:t>– IP KEY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>
                <a:solidFill>
                  <a:srgbClr val="FFFFFF"/>
                </a:solidFill>
                <a:latin typeface="Tahoma"/>
              </a:rPr>
              <a:t>Great Britain China Centre </a:t>
            </a:r>
            <a:endParaRPr lang="en-GB" sz="1400" dirty="0" smtClean="0">
              <a:solidFill>
                <a:srgbClr val="FFFFFF"/>
              </a:solidFill>
              <a:latin typeface="Tahoma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Peking University 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err="1" smtClean="0">
                <a:solidFill>
                  <a:srgbClr val="FFFFFF"/>
                </a:solidFill>
                <a:latin typeface="Tahoma"/>
              </a:rPr>
              <a:t>Renmin</a:t>
            </a: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 University 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Shanghai Bar Association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Shanghai University of Finance and Economics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State Intellectual Property Office 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Tsinghua University 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>
                <a:solidFill>
                  <a:srgbClr val="FFFFFF"/>
                </a:solidFill>
                <a:latin typeface="Tahoma"/>
              </a:rPr>
              <a:t>University of International Business and </a:t>
            </a: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Economics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rgbClr val="FFFFFF"/>
                </a:solidFill>
                <a:latin typeface="Tahoma"/>
              </a:rPr>
              <a:t>Xiamen University 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GB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0" y="1159449"/>
            <a:ext cx="4876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GB" dirty="0">
              <a:solidFill>
                <a:srgbClr val="FFFFFF"/>
              </a:solidFill>
              <a:latin typeface="Tahoma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FFFFFF"/>
              </a:solidFill>
              <a:latin typeface="Tahoma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GB" dirty="0">
              <a:solidFill>
                <a:srgbClr val="FFFFFF"/>
              </a:solidFill>
              <a:latin typeface="Tahom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05" y="4114800"/>
            <a:ext cx="3179836" cy="21032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05" y="1593172"/>
            <a:ext cx="3179268" cy="233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4087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1"/>
          <p:cNvSpPr txBox="1">
            <a:spLocks noChangeArrowheads="1"/>
          </p:cNvSpPr>
          <p:nvPr/>
        </p:nvSpPr>
        <p:spPr bwMode="auto">
          <a:xfrm>
            <a:off x="213497" y="381000"/>
            <a:ext cx="86106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GB" sz="2400" b="1">
              <a:solidFill>
                <a:srgbClr val="0070C0"/>
              </a:solidFill>
            </a:endParaRPr>
          </a:p>
          <a:p>
            <a:endParaRPr lang="en-GB" sz="2400" b="1">
              <a:solidFill>
                <a:srgbClr val="0070C0"/>
              </a:solidFill>
            </a:endParaRPr>
          </a:p>
          <a:p>
            <a:pPr eaLnBrk="1" hangingPunct="1"/>
            <a:endParaRPr lang="en-GB">
              <a:solidFill>
                <a:srgbClr val="0070C0"/>
              </a:solidFill>
            </a:endParaRPr>
          </a:p>
        </p:txBody>
      </p:sp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573087" y="819090"/>
            <a:ext cx="81899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sz="2400" b="1" dirty="0" smtClean="0">
                <a:solidFill>
                  <a:srgbClr val="FFFFFF"/>
                </a:solidFill>
                <a:latin typeface="Tahoma"/>
              </a:rPr>
              <a:t>Contact Us….</a:t>
            </a:r>
            <a:endParaRPr lang="en-GB" sz="2400" b="1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47109" name="TextBox 3"/>
          <p:cNvSpPr txBox="1">
            <a:spLocks noChangeArrowheads="1"/>
          </p:cNvSpPr>
          <p:nvPr/>
        </p:nvSpPr>
        <p:spPr bwMode="auto">
          <a:xfrm>
            <a:off x="564849" y="1524000"/>
            <a:ext cx="8045751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bg1"/>
                </a:solidFill>
                <a:latin typeface="+mn-lt"/>
              </a:rPr>
              <a:t>Office in East </a:t>
            </a:r>
            <a:r>
              <a:rPr lang="en-GB" sz="1800" b="1" dirty="0" smtClean="0">
                <a:solidFill>
                  <a:schemeClr val="bg1"/>
                </a:solidFill>
                <a:latin typeface="+mn-lt"/>
              </a:rPr>
              <a:t>Asia</a:t>
            </a:r>
            <a:endParaRPr lang="en-GB" sz="1800" dirty="0">
              <a:solidFill>
                <a:schemeClr val="bg1"/>
              </a:solidFill>
              <a:latin typeface="+mn-lt"/>
            </a:endParaRPr>
          </a:p>
          <a:p>
            <a:r>
              <a:rPr lang="en-GB" sz="20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GB" sz="2000" dirty="0" smtClean="0">
                <a:solidFill>
                  <a:schemeClr val="bg1"/>
                </a:solidFill>
                <a:latin typeface="+mn-lt"/>
              </a:rPr>
              <a:t>   </a:t>
            </a: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E-Mail</a:t>
            </a:r>
            <a:r>
              <a:rPr lang="en-GB" sz="1800" dirty="0">
                <a:solidFill>
                  <a:schemeClr val="bg1"/>
                </a:solidFill>
                <a:latin typeface="+mn-lt"/>
              </a:rPr>
              <a:t>: </a:t>
            </a:r>
            <a:r>
              <a:rPr lang="en-GB" sz="1800" u="sng" dirty="0" smtClean="0">
                <a:solidFill>
                  <a:schemeClr val="accent1">
                    <a:lumMod val="75000"/>
                  </a:schemeClr>
                </a:solidFill>
                <a:latin typeface="+mn-lt"/>
                <a:hlinkClick r:id="rId3"/>
              </a:rPr>
              <a:t>china-students@qmul.ac.uk</a:t>
            </a:r>
            <a:endParaRPr lang="en-GB" sz="1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r>
              <a:rPr lang="en-GB" sz="18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   Tel</a:t>
            </a:r>
            <a:r>
              <a:rPr lang="en-GB" sz="1800" dirty="0">
                <a:solidFill>
                  <a:schemeClr val="bg1"/>
                </a:solidFill>
                <a:latin typeface="+mn-lt"/>
              </a:rPr>
              <a:t>: +</a:t>
            </a: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86-10-57306031/39</a:t>
            </a:r>
          </a:p>
          <a:p>
            <a:r>
              <a:rPr lang="en-GB" sz="18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   WeChat</a:t>
            </a:r>
            <a:r>
              <a:rPr lang="en-GB" sz="1800" dirty="0">
                <a:solidFill>
                  <a:schemeClr val="bg1"/>
                </a:solidFill>
                <a:latin typeface="+mn-lt"/>
              </a:rPr>
              <a:t>: </a:t>
            </a:r>
            <a:r>
              <a:rPr lang="en-GB" sz="1800" dirty="0" err="1" smtClean="0">
                <a:solidFill>
                  <a:schemeClr val="bg1"/>
                </a:solidFill>
                <a:latin typeface="+mn-lt"/>
              </a:rPr>
              <a:t>QueenMaryLondon</a:t>
            </a:r>
            <a:endParaRPr lang="en-GB" sz="1800" dirty="0">
              <a:solidFill>
                <a:schemeClr val="bg1"/>
              </a:solidFill>
              <a:latin typeface="+mn-lt"/>
            </a:endParaRPr>
          </a:p>
          <a:p>
            <a:r>
              <a:rPr lang="en-GB" sz="18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   Weibo</a:t>
            </a:r>
            <a:r>
              <a:rPr lang="en-GB" sz="1800" dirty="0">
                <a:solidFill>
                  <a:schemeClr val="bg1"/>
                </a:solidFill>
                <a:latin typeface="+mn-lt"/>
              </a:rPr>
              <a:t>: weibo.com/QMUL</a:t>
            </a:r>
          </a:p>
          <a:p>
            <a:endParaRPr lang="es-ES" sz="1800" dirty="0" smtClean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b="1" dirty="0" smtClean="0">
                <a:solidFill>
                  <a:srgbClr val="FFFFFF"/>
                </a:solidFill>
                <a:latin typeface="Tahoma"/>
              </a:rPr>
              <a:t>International </a:t>
            </a:r>
            <a:r>
              <a:rPr lang="es-ES" sz="1800" b="1" dirty="0" err="1" smtClean="0">
                <a:solidFill>
                  <a:srgbClr val="FFFFFF"/>
                </a:solidFill>
                <a:latin typeface="Tahoma"/>
              </a:rPr>
              <a:t>Partnerships</a:t>
            </a:r>
            <a:r>
              <a:rPr lang="es-ES" sz="1800" b="1" dirty="0" smtClean="0">
                <a:solidFill>
                  <a:srgbClr val="FFFFFF"/>
                </a:solidFill>
                <a:latin typeface="Tahoma"/>
              </a:rPr>
              <a:t> </a:t>
            </a:r>
            <a:r>
              <a:rPr lang="es-ES" sz="1800" b="1" dirty="0" err="1" smtClean="0">
                <a:solidFill>
                  <a:srgbClr val="FFFFFF"/>
                </a:solidFill>
                <a:latin typeface="Tahoma"/>
              </a:rPr>
              <a:t>Team</a:t>
            </a:r>
            <a:r>
              <a:rPr lang="es-ES" sz="1800" dirty="0" smtClean="0">
                <a:solidFill>
                  <a:srgbClr val="FFFFFF"/>
                </a:solidFill>
                <a:latin typeface="Tahoma"/>
              </a:rPr>
              <a:t/>
            </a:r>
            <a:br>
              <a:rPr lang="es-ES" sz="1800" dirty="0" smtClean="0">
                <a:solidFill>
                  <a:srgbClr val="FFFFFF"/>
                </a:solidFill>
                <a:latin typeface="Tahoma"/>
              </a:rPr>
            </a:br>
            <a:r>
              <a:rPr lang="es-ES" sz="1800" dirty="0" smtClean="0">
                <a:solidFill>
                  <a:srgbClr val="FFFFFF"/>
                </a:solidFill>
                <a:latin typeface="Tahoma"/>
              </a:rPr>
              <a:t>Email:</a:t>
            </a:r>
            <a:r>
              <a:rPr lang="en-GB" sz="1800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international-partnerships@qmul.ac.uk  </a:t>
            </a:r>
          </a:p>
          <a:p>
            <a:endParaRPr lang="es-ES" sz="1800" dirty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dirty="0" err="1" smtClean="0">
                <a:solidFill>
                  <a:srgbClr val="FFFFFF"/>
                </a:solidFill>
                <a:latin typeface="Tahoma"/>
              </a:rPr>
              <a:t>Other</a:t>
            </a:r>
            <a:r>
              <a:rPr lang="es-ES" sz="1800" dirty="0" smtClean="0">
                <a:solidFill>
                  <a:srgbClr val="FFFFFF"/>
                </a:solidFill>
                <a:latin typeface="Tahoma"/>
              </a:rPr>
              <a:t> </a:t>
            </a:r>
            <a:r>
              <a:rPr lang="es-ES" sz="1800" dirty="0" err="1" smtClean="0">
                <a:solidFill>
                  <a:srgbClr val="FFFFFF"/>
                </a:solidFill>
                <a:latin typeface="Tahoma"/>
              </a:rPr>
              <a:t>contacts</a:t>
            </a:r>
            <a:r>
              <a:rPr lang="es-ES" sz="1800" dirty="0" smtClean="0">
                <a:solidFill>
                  <a:srgbClr val="FFFFFF"/>
                </a:solidFill>
                <a:latin typeface="Tahoma"/>
              </a:rPr>
              <a:t> can be </a:t>
            </a:r>
            <a:r>
              <a:rPr lang="es-ES" sz="1800" dirty="0" err="1" smtClean="0">
                <a:solidFill>
                  <a:srgbClr val="FFFFFF"/>
                </a:solidFill>
                <a:latin typeface="Tahoma"/>
              </a:rPr>
              <a:t>found</a:t>
            </a:r>
            <a:r>
              <a:rPr lang="es-ES" sz="1800" dirty="0" smtClean="0">
                <a:solidFill>
                  <a:srgbClr val="FFFFFF"/>
                </a:solidFill>
                <a:latin typeface="Tahoma"/>
              </a:rPr>
              <a:t> </a:t>
            </a:r>
            <a:r>
              <a:rPr lang="es-ES" sz="1800" dirty="0" err="1" smtClean="0">
                <a:solidFill>
                  <a:srgbClr val="FFFFFF"/>
                </a:solidFill>
                <a:latin typeface="Tahoma"/>
              </a:rPr>
              <a:t>via</a:t>
            </a:r>
            <a:r>
              <a:rPr lang="es-ES" sz="1800" dirty="0" smtClean="0">
                <a:solidFill>
                  <a:srgbClr val="FFFFFF"/>
                </a:solidFill>
                <a:latin typeface="Tahoma"/>
              </a:rPr>
              <a:t> </a:t>
            </a:r>
            <a:r>
              <a:rPr lang="es-ES" sz="1800" dirty="0" err="1" smtClean="0">
                <a:solidFill>
                  <a:srgbClr val="FFFFFF"/>
                </a:solidFill>
                <a:latin typeface="Tahoma"/>
              </a:rPr>
              <a:t>the</a:t>
            </a:r>
            <a:r>
              <a:rPr lang="es-ES" sz="1800" dirty="0" smtClean="0">
                <a:solidFill>
                  <a:srgbClr val="FFFFFF"/>
                </a:solidFill>
                <a:latin typeface="Tahoma"/>
              </a:rPr>
              <a:t> link </a:t>
            </a:r>
            <a:r>
              <a:rPr lang="es-ES" sz="1800" dirty="0" err="1" smtClean="0">
                <a:solidFill>
                  <a:srgbClr val="FFFFFF"/>
                </a:solidFill>
                <a:latin typeface="Tahoma"/>
              </a:rPr>
              <a:t>below</a:t>
            </a:r>
            <a:r>
              <a:rPr lang="es-ES" sz="1800" dirty="0" smtClean="0">
                <a:solidFill>
                  <a:srgbClr val="FFFFFF"/>
                </a:solidFill>
                <a:latin typeface="Tahoma"/>
              </a:rPr>
              <a:t>:</a:t>
            </a:r>
          </a:p>
          <a:p>
            <a:r>
              <a:rPr lang="es-ES" sz="1800" dirty="0" smtClean="0">
                <a:solidFill>
                  <a:srgbClr val="FFFFFF"/>
                </a:solidFill>
                <a:latin typeface="Tahoma"/>
              </a:rPr>
              <a:t>    http</a:t>
            </a:r>
            <a:r>
              <a:rPr lang="es-ES" sz="1800" dirty="0">
                <a:solidFill>
                  <a:srgbClr val="FFFFFF"/>
                </a:solidFill>
                <a:latin typeface="Tahoma"/>
              </a:rPr>
              <a:t>://www.law.qmul.ac.uk/people/support/index.html</a:t>
            </a:r>
            <a:r>
              <a:rPr lang="es-ES" sz="1800" dirty="0" smtClean="0">
                <a:solidFill>
                  <a:srgbClr val="FFFFFF"/>
                </a:solidFill>
                <a:latin typeface="Tahoma"/>
              </a:rPr>
              <a:t/>
            </a:r>
            <a:br>
              <a:rPr lang="es-ES" sz="1800" dirty="0" smtClean="0">
                <a:solidFill>
                  <a:srgbClr val="FFFFFF"/>
                </a:solidFill>
                <a:latin typeface="Tahoma"/>
              </a:rPr>
            </a:br>
            <a:endParaRPr lang="en-GB" dirty="0">
              <a:solidFill>
                <a:srgbClr val="FFFFFF"/>
              </a:solidFill>
              <a:latin typeface="Tahom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FFFF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8541838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8E248-FC70-4165-9D95-3BE760CA58B2}" type="slidenum">
              <a:rPr lang="es-AR" smtClean="0">
                <a:solidFill>
                  <a:srgbClr val="FFFFFF"/>
                </a:solidFill>
              </a:rPr>
              <a:pPr/>
              <a:t>29</a:t>
            </a:fld>
            <a:endParaRPr lang="es-AR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4191000"/>
            <a:ext cx="906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FFFFFF"/>
                </a:solidFill>
              </a:rPr>
              <a:t>http://www.law.qmul.ac.uk/postgraduate/index.html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133600"/>
            <a:ext cx="4486656" cy="189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0265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IF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473" y="762000"/>
            <a:ext cx="3337354" cy="245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CHQ.pn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62882"/>
            <a:ext cx="3655540" cy="23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6171" y="1256594"/>
            <a:ext cx="457200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/>
            <a:r>
              <a:rPr lang="en-GB" sz="1800" b="1" dirty="0" smtClean="0">
                <a:solidFill>
                  <a:schemeClr val="bg1"/>
                </a:solidFill>
                <a:latin typeface="+mj-lt"/>
              </a:rPr>
              <a:t>CCLS - Postgraduate Law Centre – </a:t>
            </a:r>
            <a:r>
              <a:rPr lang="en-GB" sz="1800" b="1" dirty="0">
                <a:solidFill>
                  <a:schemeClr val="bg1"/>
                </a:solidFill>
                <a:latin typeface="+mj-lt"/>
              </a:rPr>
              <a:t>Lincoln’s Inn </a:t>
            </a:r>
            <a:r>
              <a:rPr lang="en-GB" sz="1800" b="1" dirty="0" smtClean="0">
                <a:solidFill>
                  <a:schemeClr val="bg1"/>
                </a:solidFill>
                <a:latin typeface="+mj-lt"/>
              </a:rPr>
              <a:t>Fields (LIF), </a:t>
            </a:r>
            <a:r>
              <a:rPr lang="en-GB" sz="1800" b="1" dirty="0">
                <a:solidFill>
                  <a:schemeClr val="bg1"/>
                </a:solidFill>
                <a:latin typeface="+mj-lt"/>
              </a:rPr>
              <a:t>Holborn</a:t>
            </a: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4724400" y="3451907"/>
            <a:ext cx="4152900" cy="646331"/>
          </a:xfrm>
          <a:prstGeom prst="rect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sz="1800" b="1" dirty="0">
                <a:solidFill>
                  <a:schemeClr val="bg1"/>
                </a:solidFill>
                <a:latin typeface="+mj-lt"/>
              </a:rPr>
              <a:t>Charterhouse Square </a:t>
            </a:r>
            <a:r>
              <a:rPr lang="en-GB" sz="1800" b="1" dirty="0" smtClean="0">
                <a:solidFill>
                  <a:schemeClr val="bg1"/>
                </a:solidFill>
                <a:latin typeface="+mj-lt"/>
              </a:rPr>
              <a:t>Campus</a:t>
            </a:r>
          </a:p>
          <a:p>
            <a:pPr algn="ctr" eaLnBrk="1" hangingPunct="1"/>
            <a:r>
              <a:rPr lang="en-GB" sz="1800" b="1" dirty="0" smtClean="0">
                <a:solidFill>
                  <a:schemeClr val="bg1"/>
                </a:solidFill>
                <a:latin typeface="+mj-lt"/>
              </a:rPr>
              <a:t> – Barbican </a:t>
            </a:r>
            <a:endParaRPr lang="en-GB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91298" y="5257800"/>
            <a:ext cx="4632754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n-GB" sz="1800" b="1" dirty="0" smtClean="0">
                <a:solidFill>
                  <a:schemeClr val="bg1"/>
                </a:solidFill>
                <a:latin typeface="+mj-lt"/>
              </a:rPr>
              <a:t>The Institute of Advanced Legal Studies (IALS) Library – Russel Square</a:t>
            </a:r>
            <a:endParaRPr lang="en-GB" sz="18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" name="Picture 3" descr="IAL.jpg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662" y="4463959"/>
            <a:ext cx="3254976" cy="202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29440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4015946" y="751206"/>
            <a:ext cx="4800599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sz="2000" b="1" dirty="0" smtClean="0">
                <a:solidFill>
                  <a:schemeClr val="bg1"/>
                </a:solidFill>
                <a:latin typeface="+mj-lt"/>
              </a:rPr>
              <a:t>A few facts and figures….</a:t>
            </a:r>
          </a:p>
          <a:p>
            <a:pPr algn="ctr" eaLnBrk="1" hangingPunct="1"/>
            <a:endParaRPr lang="en-GB" sz="2000" b="1" dirty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n-GB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Fantastic Diversity – LLM Students </a:t>
            </a:r>
            <a:r>
              <a:rPr lang="en-GB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 </a:t>
            </a:r>
            <a:r>
              <a:rPr lang="en-GB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over 90 Jurisdictions, Queen Mary is also listed as top 25 the most international university in the </a:t>
            </a:r>
            <a:r>
              <a:rPr lang="en-GB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world, welcomed students from 163 nationalities this year.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endParaRPr lang="en-GB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2644" y="6172200"/>
            <a:ext cx="4267201" cy="33855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FF"/>
                </a:solidFill>
              </a:rPr>
              <a:t>LLM students at their Induction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0957" y="2505532"/>
            <a:ext cx="3733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accent3"/>
                </a:solidFill>
              </a:rPr>
              <a:t>Ranked </a:t>
            </a:r>
            <a:r>
              <a:rPr lang="en-GB" dirty="0" smtClean="0">
                <a:solidFill>
                  <a:schemeClr val="accent3"/>
                </a:solidFill>
              </a:rPr>
              <a:t>top 5 in </a:t>
            </a:r>
            <a:r>
              <a:rPr lang="en-GB" dirty="0">
                <a:solidFill>
                  <a:schemeClr val="accent3"/>
                </a:solidFill>
              </a:rPr>
              <a:t>UK for Law (Guardian </a:t>
            </a:r>
            <a:r>
              <a:rPr lang="en-GB" dirty="0" smtClean="0">
                <a:solidFill>
                  <a:schemeClr val="accent3"/>
                </a:solidFill>
              </a:rPr>
              <a:t>University Guide 2016)</a:t>
            </a:r>
            <a:endParaRPr lang="en-GB" dirty="0">
              <a:solidFill>
                <a:schemeClr val="accent3"/>
              </a:solidFill>
            </a:endParaRPr>
          </a:p>
          <a:p>
            <a:endParaRPr lang="en-GB" dirty="0" smtClean="0">
              <a:solidFill>
                <a:schemeClr val="accent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chemeClr val="accent3"/>
                </a:solidFill>
              </a:rPr>
              <a:t>School </a:t>
            </a:r>
            <a:r>
              <a:rPr lang="en-GB" dirty="0">
                <a:solidFill>
                  <a:schemeClr val="accent3"/>
                </a:solidFill>
              </a:rPr>
              <a:t>of Law </a:t>
            </a:r>
            <a:r>
              <a:rPr lang="en-GB" dirty="0" smtClean="0">
                <a:solidFill>
                  <a:schemeClr val="accent3"/>
                </a:solidFill>
              </a:rPr>
              <a:t>– CCLS &amp; Department </a:t>
            </a:r>
            <a:r>
              <a:rPr lang="en-GB" dirty="0">
                <a:solidFill>
                  <a:schemeClr val="accent3"/>
                </a:solidFill>
              </a:rPr>
              <a:t>of Law </a:t>
            </a:r>
            <a:r>
              <a:rPr lang="en-GB" dirty="0" smtClean="0">
                <a:solidFill>
                  <a:schemeClr val="accent3"/>
                </a:solidFill>
              </a:rPr>
              <a:t>- over </a:t>
            </a:r>
            <a:r>
              <a:rPr lang="en-GB" dirty="0">
                <a:solidFill>
                  <a:schemeClr val="accent3"/>
                </a:solidFill>
              </a:rPr>
              <a:t>100 </a:t>
            </a:r>
            <a:r>
              <a:rPr lang="en-GB" dirty="0" smtClean="0">
                <a:solidFill>
                  <a:schemeClr val="accent3"/>
                </a:solidFill>
              </a:rPr>
              <a:t>academics </a:t>
            </a:r>
            <a:endParaRPr lang="en-GB" dirty="0">
              <a:solidFill>
                <a:schemeClr val="accent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>
              <a:solidFill>
                <a:schemeClr val="accent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chemeClr val="accent3"/>
                </a:solidFill>
              </a:rPr>
              <a:t>Offers the largest LLM Programmes in the UK (700-800 students per year)</a:t>
            </a:r>
            <a:endParaRPr lang="en-GB" dirty="0">
              <a:solidFill>
                <a:schemeClr val="accent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 smtClean="0">
              <a:solidFill>
                <a:schemeClr val="accent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chemeClr val="accent3"/>
                </a:solidFill>
              </a:rPr>
              <a:t>QS Worldwide 35 (QS World University Guide 2016)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7682"/>
            <a:ext cx="2206625" cy="960267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  <a:reflection blurRad="6350" stA="50000" endA="275" endPos="40000" dist="1016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306" y="2505532"/>
            <a:ext cx="4535878" cy="35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56094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5334001" y="736600"/>
            <a:ext cx="33528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 sz="2400" b="1" dirty="0">
              <a:solidFill>
                <a:srgbClr val="0070C0"/>
              </a:solidFill>
            </a:endParaRPr>
          </a:p>
          <a:p>
            <a:pPr eaLnBrk="1" hangingPunct="1"/>
            <a:endParaRPr lang="en-GB" sz="2000" b="1" dirty="0">
              <a:solidFill>
                <a:srgbClr val="0070C0"/>
              </a:solidFill>
            </a:endParaRPr>
          </a:p>
          <a:p>
            <a:pPr eaLnBrk="1" hangingPunct="1"/>
            <a:endParaRPr lang="en-GB" sz="2000" b="1" dirty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en-GB" sz="2000" b="1" dirty="0">
              <a:solidFill>
                <a:srgbClr val="0070C0"/>
              </a:solidFill>
            </a:endParaRPr>
          </a:p>
          <a:p>
            <a:pPr eaLnBrk="1" hangingPunct="1"/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5760" y="1203621"/>
            <a:ext cx="335280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43599" y="150517"/>
            <a:ext cx="407581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dirty="0" smtClean="0">
                <a:latin typeface="+mj-lt"/>
              </a:rPr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1" y="900112"/>
            <a:ext cx="5181599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GB" b="1" dirty="0" smtClean="0">
              <a:solidFill>
                <a:srgbClr val="3399FF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3399FF"/>
                </a:solidFill>
              </a:rPr>
              <a:t>School </a:t>
            </a:r>
            <a:r>
              <a:rPr lang="en-GB" b="1" dirty="0">
                <a:solidFill>
                  <a:srgbClr val="3399FF"/>
                </a:solidFill>
              </a:rPr>
              <a:t>of International </a:t>
            </a:r>
            <a:r>
              <a:rPr lang="en-GB" b="1" dirty="0" smtClean="0">
                <a:solidFill>
                  <a:srgbClr val="3399FF"/>
                </a:solidFill>
              </a:rPr>
              <a:t>Arbitration (SIA)</a:t>
            </a:r>
            <a:endParaRPr lang="en-GB" b="1" dirty="0">
              <a:solidFill>
                <a:srgbClr val="3399FF"/>
              </a:solidFill>
            </a:endParaRPr>
          </a:p>
          <a:p>
            <a:endParaRPr lang="en-GB" b="1" dirty="0">
              <a:solidFill>
                <a:schemeClr val="accent3"/>
              </a:solidFill>
            </a:endParaRPr>
          </a:p>
          <a:p>
            <a:pPr lvl="1"/>
            <a:r>
              <a:rPr lang="en-GB" dirty="0" smtClean="0">
                <a:solidFill>
                  <a:schemeClr val="accent3"/>
                </a:solidFill>
              </a:rPr>
              <a:t>Conducts world leading </a:t>
            </a:r>
            <a:r>
              <a:rPr lang="en-GB" dirty="0">
                <a:solidFill>
                  <a:schemeClr val="accent3"/>
                </a:solidFill>
              </a:rPr>
              <a:t>research, has a global reputation </a:t>
            </a:r>
            <a:r>
              <a:rPr lang="en-GB" dirty="0" smtClean="0">
                <a:solidFill>
                  <a:schemeClr val="accent3"/>
                </a:solidFill>
              </a:rPr>
              <a:t>and works closely with PWC, White &amp; Case LLP etc.; Established </a:t>
            </a:r>
            <a:r>
              <a:rPr lang="en-GB" dirty="0">
                <a:solidFill>
                  <a:schemeClr val="accent3"/>
                </a:solidFill>
              </a:rPr>
              <a:t>in </a:t>
            </a:r>
            <a:r>
              <a:rPr lang="en-GB" dirty="0" smtClean="0">
                <a:solidFill>
                  <a:schemeClr val="accent3"/>
                </a:solidFill>
              </a:rPr>
              <a:t>1985, just marked the 30</a:t>
            </a:r>
            <a:r>
              <a:rPr lang="en-GB" baseline="30000" dirty="0" smtClean="0">
                <a:solidFill>
                  <a:schemeClr val="accent3"/>
                </a:solidFill>
              </a:rPr>
              <a:t>th</a:t>
            </a:r>
            <a:r>
              <a:rPr lang="en-GB" dirty="0" smtClean="0">
                <a:solidFill>
                  <a:schemeClr val="accent3"/>
                </a:solidFill>
              </a:rPr>
              <a:t> Anniversary of the SIA in 2015.</a:t>
            </a:r>
          </a:p>
          <a:p>
            <a:pPr lvl="1"/>
            <a:endParaRPr lang="en-GB" dirty="0">
              <a:solidFill>
                <a:schemeClr val="accent3"/>
              </a:solidFill>
            </a:endParaRPr>
          </a:p>
          <a:p>
            <a:pPr lvl="1"/>
            <a:r>
              <a:rPr lang="en-GB" dirty="0" smtClean="0">
                <a:solidFill>
                  <a:schemeClr val="accent3"/>
                </a:solidFill>
              </a:rPr>
              <a:t>Large</a:t>
            </a:r>
            <a:r>
              <a:rPr lang="en-GB" dirty="0">
                <a:solidFill>
                  <a:schemeClr val="accent3"/>
                </a:solidFill>
              </a:rPr>
              <a:t>, dedicated Alumni Network – regularly hold conferences in UK and </a:t>
            </a:r>
            <a:r>
              <a:rPr lang="en-GB" dirty="0" smtClean="0">
                <a:solidFill>
                  <a:schemeClr val="accent3"/>
                </a:solidFill>
              </a:rPr>
              <a:t>overseas</a:t>
            </a:r>
          </a:p>
          <a:p>
            <a:endParaRPr lang="en-GB" b="1" dirty="0">
              <a:solidFill>
                <a:schemeClr val="accent3"/>
              </a:solidFill>
            </a:endParaRPr>
          </a:p>
          <a:p>
            <a:endParaRPr lang="en-GB" b="1" dirty="0">
              <a:solidFill>
                <a:schemeClr val="accent3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3399FF"/>
                </a:solidFill>
              </a:rPr>
              <a:t>Energy and Natural Resources Law Institute </a:t>
            </a:r>
          </a:p>
          <a:p>
            <a:endParaRPr lang="en-GB" b="1" dirty="0" smtClean="0">
              <a:solidFill>
                <a:schemeClr val="accent3"/>
              </a:solidFill>
            </a:endParaRPr>
          </a:p>
          <a:p>
            <a:pPr lvl="1"/>
            <a:r>
              <a:rPr lang="en-GB" dirty="0">
                <a:solidFill>
                  <a:schemeClr val="accent3"/>
                </a:solidFill>
              </a:rPr>
              <a:t>Internships just for </a:t>
            </a:r>
            <a:r>
              <a:rPr lang="en-GB" dirty="0" smtClean="0">
                <a:solidFill>
                  <a:schemeClr val="accent3"/>
                </a:solidFill>
              </a:rPr>
              <a:t>QMUL students from </a:t>
            </a:r>
            <a:r>
              <a:rPr lang="en-GB" dirty="0">
                <a:solidFill>
                  <a:schemeClr val="accent3"/>
                </a:solidFill>
              </a:rPr>
              <a:t>LLM in Energy and Natural Resources </a:t>
            </a:r>
            <a:r>
              <a:rPr lang="en-GB" dirty="0" smtClean="0">
                <a:solidFill>
                  <a:schemeClr val="accent3"/>
                </a:solidFill>
              </a:rPr>
              <a:t>Law; regular </a:t>
            </a:r>
            <a:r>
              <a:rPr lang="en-GB" dirty="0">
                <a:solidFill>
                  <a:schemeClr val="accent3"/>
                </a:solidFill>
              </a:rPr>
              <a:t>high profile guest speakers </a:t>
            </a:r>
            <a:r>
              <a:rPr lang="en-GB" dirty="0" smtClean="0">
                <a:solidFill>
                  <a:schemeClr val="accent3"/>
                </a:solidFill>
              </a:rPr>
              <a:t>– </a:t>
            </a:r>
            <a:r>
              <a:rPr lang="en-GB" dirty="0" err="1" smtClean="0">
                <a:solidFill>
                  <a:schemeClr val="accent3"/>
                </a:solidFill>
              </a:rPr>
              <a:t>e.g</a:t>
            </a:r>
            <a:r>
              <a:rPr lang="en-GB" dirty="0" smtClean="0">
                <a:solidFill>
                  <a:schemeClr val="accent3"/>
                </a:solidFill>
              </a:rPr>
              <a:t>  </a:t>
            </a:r>
            <a:r>
              <a:rPr lang="en-GB" dirty="0">
                <a:solidFill>
                  <a:schemeClr val="accent3"/>
                </a:solidFill>
              </a:rPr>
              <a:t>Andrew Clarke</a:t>
            </a:r>
            <a:r>
              <a:rPr lang="en-GB" dirty="0" smtClean="0">
                <a:solidFill>
                  <a:schemeClr val="accent3"/>
                </a:solidFill>
              </a:rPr>
              <a:t>, General </a:t>
            </a:r>
            <a:r>
              <a:rPr lang="en-GB" dirty="0">
                <a:solidFill>
                  <a:schemeClr val="accent3"/>
                </a:solidFill>
              </a:rPr>
              <a:t>Counsel, Esso UK </a:t>
            </a:r>
            <a:r>
              <a:rPr lang="en-GB" dirty="0" smtClean="0">
                <a:solidFill>
                  <a:schemeClr val="accent3"/>
                </a:solidFill>
              </a:rPr>
              <a:t>Ltd.</a:t>
            </a:r>
            <a:endParaRPr lang="en-GB" dirty="0">
              <a:solidFill>
                <a:schemeClr val="accent3"/>
              </a:solidFill>
            </a:endParaRPr>
          </a:p>
          <a:p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1600" b="1" dirty="0">
                <a:solidFill>
                  <a:srgbClr val="3399FF"/>
                </a:solidFill>
              </a:rPr>
              <a:t>Specialisms </a:t>
            </a:r>
            <a:r>
              <a:rPr lang="en-GB" sz="1600" b="1" dirty="0" smtClean="0">
                <a:solidFill>
                  <a:srgbClr val="3399FF"/>
                </a:solidFill>
              </a:rPr>
              <a:t>Examples</a:t>
            </a:r>
            <a:endParaRPr lang="en-GB" sz="1600" b="1" dirty="0">
              <a:solidFill>
                <a:srgbClr val="3399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760" y="3736603"/>
            <a:ext cx="336104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9253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634" y="976637"/>
            <a:ext cx="3126918" cy="2464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399" y="533400"/>
            <a:ext cx="4950281" cy="6771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b="1" dirty="0" smtClean="0">
              <a:solidFill>
                <a:srgbClr val="0070C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3399FF"/>
                </a:solidFill>
              </a:rPr>
              <a:t>Queen </a:t>
            </a:r>
            <a:r>
              <a:rPr lang="en-GB" b="1" dirty="0">
                <a:solidFill>
                  <a:srgbClr val="3399FF"/>
                </a:solidFill>
              </a:rPr>
              <a:t>Mary Intellectual Property Research </a:t>
            </a:r>
            <a:r>
              <a:rPr lang="en-GB" b="1" dirty="0">
                <a:solidFill>
                  <a:srgbClr val="33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</a:t>
            </a:r>
            <a:r>
              <a:rPr lang="en-GB" b="1" dirty="0">
                <a:solidFill>
                  <a:srgbClr val="3399FF"/>
                </a:solidFill>
              </a:rPr>
              <a:t>(QMIPRI</a:t>
            </a:r>
            <a:r>
              <a:rPr lang="en-GB" b="1" dirty="0" smtClean="0">
                <a:solidFill>
                  <a:srgbClr val="3399FF"/>
                </a:solidFill>
              </a:rPr>
              <a:t>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orld renowned reputation in IP, patents and trade marks, offers extensive range of very specialist modules </a:t>
            </a:r>
            <a:r>
              <a:rPr lang="en-GB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fashion, medicine, technology, arbitration etc.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Annual visits </a:t>
            </a:r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arranged 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best PGT IP students 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IP forums in Alicante, Strasbourg, </a:t>
            </a:r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Munich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solidFill>
                <a:schemeClr val="bg1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3399FF"/>
                </a:solidFill>
              </a:rPr>
              <a:t>Institute </a:t>
            </a:r>
            <a:r>
              <a:rPr lang="en-GB" b="1" dirty="0">
                <a:solidFill>
                  <a:srgbClr val="3399FF"/>
                </a:solidFill>
              </a:rPr>
              <a:t>of Banking and Finance Law, </a:t>
            </a:r>
            <a:endParaRPr lang="en-GB" b="1" dirty="0" smtClean="0">
              <a:solidFill>
                <a:srgbClr val="3399FF"/>
              </a:solidFill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3399FF"/>
                </a:solidFill>
              </a:rPr>
              <a:t>Institute </a:t>
            </a:r>
            <a:r>
              <a:rPr lang="en-GB" b="1" dirty="0">
                <a:solidFill>
                  <a:srgbClr val="3399FF"/>
                </a:solidFill>
              </a:rPr>
              <a:t>of Global Law, Economics and Finance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Distinguished p</a:t>
            </a:r>
            <a:r>
              <a:rPr lang="en-GB" dirty="0" smtClean="0">
                <a:solidFill>
                  <a:schemeClr val="bg1"/>
                </a:solidFill>
              </a:rPr>
              <a:t>rofessors </a:t>
            </a:r>
            <a:r>
              <a:rPr lang="en-GB" dirty="0">
                <a:solidFill>
                  <a:schemeClr val="bg1"/>
                </a:solidFill>
              </a:rPr>
              <a:t>regularly </a:t>
            </a:r>
            <a:r>
              <a:rPr lang="en-GB" dirty="0" smtClean="0">
                <a:solidFill>
                  <a:schemeClr val="bg1"/>
                </a:solidFill>
              </a:rPr>
              <a:t>advise or be invited </a:t>
            </a:r>
            <a:r>
              <a:rPr lang="en-GB" dirty="0">
                <a:solidFill>
                  <a:schemeClr val="bg1"/>
                </a:solidFill>
              </a:rPr>
              <a:t>to give guest </a:t>
            </a:r>
            <a:r>
              <a:rPr lang="en-GB" dirty="0" smtClean="0">
                <a:solidFill>
                  <a:schemeClr val="bg1"/>
                </a:solidFill>
              </a:rPr>
              <a:t>lectures;</a:t>
            </a:r>
            <a:endParaRPr lang="en-GB" dirty="0">
              <a:solidFill>
                <a:schemeClr val="bg1"/>
              </a:solidFill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Close links with Bank </a:t>
            </a:r>
            <a:r>
              <a:rPr lang="en-GB" dirty="0">
                <a:solidFill>
                  <a:schemeClr val="bg1"/>
                </a:solidFill>
              </a:rPr>
              <a:t>of England, </a:t>
            </a:r>
            <a:r>
              <a:rPr lang="en-GB" dirty="0" smtClean="0">
                <a:solidFill>
                  <a:schemeClr val="bg1"/>
                </a:solidFill>
              </a:rPr>
              <a:t>International Monetary Fund, </a:t>
            </a:r>
            <a:r>
              <a:rPr lang="en-GB" dirty="0">
                <a:solidFill>
                  <a:schemeClr val="bg1"/>
                </a:solidFill>
              </a:rPr>
              <a:t>World Bank, </a:t>
            </a:r>
            <a:r>
              <a:rPr lang="en-GB" dirty="0" smtClean="0">
                <a:solidFill>
                  <a:schemeClr val="bg1"/>
                </a:solidFill>
              </a:rPr>
              <a:t>European Central Bank, </a:t>
            </a:r>
            <a:r>
              <a:rPr lang="en-GB" dirty="0">
                <a:solidFill>
                  <a:schemeClr val="bg1"/>
                </a:solidFill>
              </a:rPr>
              <a:t>N</a:t>
            </a:r>
            <a:r>
              <a:rPr lang="en-GB" dirty="0" smtClean="0">
                <a:solidFill>
                  <a:schemeClr val="bg1"/>
                </a:solidFill>
              </a:rPr>
              <a:t>ational </a:t>
            </a:r>
            <a:r>
              <a:rPr lang="en-GB" dirty="0">
                <a:solidFill>
                  <a:schemeClr val="bg1"/>
                </a:solidFill>
              </a:rPr>
              <a:t>and International Governments and Banks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5029200" y="3149882"/>
            <a:ext cx="355183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PG 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 </a:t>
            </a:r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 students 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staff, Strasbourg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1600" b="1" dirty="0">
                <a:solidFill>
                  <a:srgbClr val="3399FF"/>
                </a:solidFill>
              </a:rPr>
              <a:t>Specialisms Examples</a:t>
            </a:r>
            <a:endParaRPr lang="en-GB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633" y="3782640"/>
            <a:ext cx="3092565" cy="219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029200" y="6096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      Professor  </a:t>
            </a:r>
            <a:r>
              <a:rPr lang="en-GB" sz="1200" dirty="0">
                <a:solidFill>
                  <a:schemeClr val="accent3"/>
                </a:solidFill>
              </a:rPr>
              <a:t>Rosa Lastra with Graham Nicholson, </a:t>
            </a:r>
            <a:endParaRPr lang="en-GB" sz="1200" dirty="0" smtClean="0">
              <a:solidFill>
                <a:schemeClr val="accent3"/>
              </a:solidFill>
            </a:endParaRPr>
          </a:p>
          <a:p>
            <a:r>
              <a:rPr lang="en-GB" sz="1200" dirty="0" smtClean="0">
                <a:solidFill>
                  <a:schemeClr val="accent3"/>
                </a:solidFill>
              </a:rPr>
              <a:t>      Bank </a:t>
            </a:r>
            <a:r>
              <a:rPr lang="en-GB" sz="1200" dirty="0">
                <a:solidFill>
                  <a:schemeClr val="accent3"/>
                </a:solidFill>
              </a:rPr>
              <a:t>of England</a:t>
            </a:r>
          </a:p>
        </p:txBody>
      </p:sp>
    </p:spTree>
    <p:extLst>
      <p:ext uri="{BB962C8B-B14F-4D97-AF65-F5344CB8AC3E}">
        <p14:creationId xmlns:p14="http://schemas.microsoft.com/office/powerpoint/2010/main" val="2556446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3505200" y="526848"/>
            <a:ext cx="6019800" cy="649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Banking 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and Finance Law </a:t>
            </a:r>
            <a:endParaRPr lang="en-GB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Commercial and Corporate Law </a:t>
            </a:r>
            <a:endParaRPr lang="en-GB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Comparative and International Dispute Resolution </a:t>
            </a:r>
            <a:endParaRPr lang="en-GB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Competition Law </a:t>
            </a:r>
            <a:endParaRPr lang="en-GB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Computer and Communications Law </a:t>
            </a:r>
            <a:endParaRPr lang="en-GB" b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Criminal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Justice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Energy and Natural Resources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Environmental Law </a:t>
            </a:r>
            <a:endParaRPr lang="en-GB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European Law </a:t>
            </a:r>
            <a:endParaRPr lang="en-GB" b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General </a:t>
            </a:r>
            <a:r>
              <a:rPr lang="en-GB" b="1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Law</a:t>
            </a:r>
            <a:endParaRPr lang="en-GB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Human Rights Law </a:t>
            </a:r>
            <a:endParaRPr lang="en-GB" b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Immigration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Insurance Law </a:t>
            </a:r>
            <a:endParaRPr lang="en-GB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Intellectual Property Law </a:t>
            </a:r>
            <a:endParaRPr lang="en-GB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International Business Law </a:t>
            </a:r>
            <a:endParaRPr lang="en-GB" b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International Economic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International Shipping Law </a:t>
            </a:r>
            <a:endParaRPr lang="en-GB" b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Legal Theory </a:t>
            </a:r>
            <a:endParaRPr lang="en-GB" b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Media 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Law </a:t>
            </a:r>
            <a:endParaRPr lang="en-GB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Medical Law </a:t>
            </a:r>
            <a:endParaRPr lang="en-GB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Public International Law </a:t>
            </a:r>
            <a:endParaRPr lang="en-GB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Tax Law </a:t>
            </a:r>
            <a:endParaRPr lang="en-GB" b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690"/>
            <a:ext cx="3505200" cy="586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47116" y="202820"/>
            <a:ext cx="48141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+mj-lt"/>
              </a:rPr>
              <a:t>London LLM </a:t>
            </a:r>
            <a:r>
              <a:rPr lang="en-GB" b="1" dirty="0">
                <a:solidFill>
                  <a:schemeClr val="bg1"/>
                </a:solidFill>
                <a:latin typeface="+mj-lt"/>
              </a:rPr>
              <a:t>(Master of </a:t>
            </a:r>
            <a:r>
              <a:rPr lang="en-GB" b="1" dirty="0" smtClean="0">
                <a:solidFill>
                  <a:schemeClr val="bg1"/>
                </a:solidFill>
                <a:latin typeface="+mj-lt"/>
              </a:rPr>
              <a:t>Laws) – 22 pathways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0648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6383"/>
            <a:ext cx="9144000" cy="6858000"/>
          </a:xfrm>
          <a:prstGeom prst="rect">
            <a:avLst/>
          </a:prstGeom>
        </p:spPr>
      </p:pic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2141838" y="2768022"/>
            <a:ext cx="65532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Char char="•"/>
            </a:pPr>
            <a:endParaRPr lang="en-GB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Second 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Term -2</a:t>
            </a:r>
            <a:r>
              <a:rPr lang="en-GB" b="1" baseline="300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nd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week of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January 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to 3</a:t>
            </a:r>
            <a:r>
              <a:rPr lang="en-GB" b="1" baseline="300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rd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week of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Revision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– April</a:t>
            </a:r>
            <a:endParaRPr lang="en-GB" b="1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Exam Period – Between 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end of April and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beginning of 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June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Dissertation submission – Early-mid 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August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Results being confirmed by early November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Graduation – 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E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arly-mid December </a:t>
            </a:r>
          </a:p>
          <a:p>
            <a:pPr>
              <a:buFont typeface="Arial" charset="0"/>
              <a:buChar char="•"/>
            </a:pPr>
            <a:endParaRPr lang="en-GB" b="1" dirty="0" smtClean="0">
              <a:solidFill>
                <a:schemeClr val="bg1"/>
              </a:solidFill>
              <a:latin typeface="+mj-lt"/>
            </a:endParaRPr>
          </a:p>
          <a:p>
            <a:pPr>
              <a:buFont typeface="Arial" charset="0"/>
              <a:buChar char="•"/>
            </a:pPr>
            <a:endParaRPr lang="en-GB" b="1" dirty="0">
              <a:solidFill>
                <a:schemeClr val="bg1"/>
              </a:solidFill>
              <a:latin typeface="+mj-lt"/>
            </a:endParaRPr>
          </a:p>
          <a:p>
            <a:pPr>
              <a:buFont typeface="Arial" charset="0"/>
              <a:buChar char="•"/>
            </a:pPr>
            <a:endParaRPr lang="en-GB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1143000" y="238035"/>
            <a:ext cx="6338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sz="2000" b="1" dirty="0" smtClean="0">
                <a:solidFill>
                  <a:schemeClr val="bg1"/>
                </a:solidFill>
                <a:latin typeface="+mj-lt"/>
              </a:rPr>
              <a:t>   Key times of the LLM Programmes</a:t>
            </a:r>
            <a:endParaRPr lang="en-GB" sz="20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7653" name="Picture 4" descr="School Law logo colour blue 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6575" y="1065213"/>
            <a:ext cx="1047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155825" y="990600"/>
            <a:ext cx="6400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endParaRPr lang="en-GB" b="1" dirty="0" smtClean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Enrolment/Induction – Mid-late September (2 weeks)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LLM 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module registration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process completed by mid October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First Term – First week of October to mid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December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Submit </a:t>
            </a:r>
            <a:r>
              <a:rPr lang="en-GB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dissertation proposal outline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by mid-late November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>
              <a:buFont typeface="Arial" charset="0"/>
              <a:buChar char="•"/>
            </a:pPr>
            <a:endParaRPr lang="en-GB" b="1" dirty="0" smtClean="0">
              <a:solidFill>
                <a:schemeClr val="bg1"/>
              </a:solidFill>
              <a:latin typeface="+mj-lt"/>
            </a:endParaRPr>
          </a:p>
          <a:p>
            <a:pPr>
              <a:buFont typeface="Arial" charset="0"/>
              <a:buChar char="•"/>
            </a:pPr>
            <a:endParaRPr lang="en-GB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89005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3886200" y="1530878"/>
            <a:ext cx="5257799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Taught jointly by CCLS and the School of Economics and Finance</a:t>
            </a:r>
            <a:endParaRPr lang="en-GB" dirty="0" smtClean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dirty="0" smtClean="0">
              <a:solidFill>
                <a:schemeClr val="bg1"/>
              </a:solidFill>
              <a:latin typeface="+mj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  <a:latin typeface="+mj-lt"/>
              </a:rPr>
              <a:t>Students choose 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one of 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the following 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pathways: </a:t>
            </a:r>
            <a:endParaRPr lang="en-GB" dirty="0" smtClean="0">
              <a:solidFill>
                <a:schemeClr val="bg1"/>
              </a:solidFill>
              <a:latin typeface="+mj-lt"/>
            </a:endParaRPr>
          </a:p>
          <a:p>
            <a:pPr marL="800100" lvl="1" indent="-342900" eaLnBrk="1" hangingPunct="1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marL="800100" lvl="1" indent="-342900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MSc in Law and Finance – Main Stream</a:t>
            </a:r>
          </a:p>
          <a:p>
            <a:pPr marL="800100" lvl="1" indent="-342900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Banking and Financial Services</a:t>
            </a:r>
          </a:p>
          <a:p>
            <a:pPr marL="800100" lvl="1" indent="-342900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Law and Financial Regulation</a:t>
            </a:r>
          </a:p>
          <a:p>
            <a:pPr marL="800100" lvl="1" indent="-342900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Law and Corporate Finance</a:t>
            </a:r>
          </a:p>
          <a:p>
            <a:pPr marL="800100" lvl="1" indent="-342900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Islamic Finance </a:t>
            </a:r>
            <a:endParaRPr lang="en-US" dirty="0">
              <a:solidFill>
                <a:schemeClr val="bg1"/>
              </a:solidFill>
              <a:latin typeface="+mj-lt"/>
            </a:endParaRPr>
          </a:p>
          <a:p>
            <a:pPr marL="800100" lvl="1" indent="-342900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Compliance in the Global Markets</a:t>
            </a:r>
          </a:p>
          <a:p>
            <a:pPr eaLnBrk="1" hangingPunct="1"/>
            <a:endParaRPr lang="en-GB" b="1" dirty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n-GB" b="1" dirty="0">
                <a:solidFill>
                  <a:schemeClr val="bg1"/>
                </a:solidFill>
                <a:latin typeface="+mj-lt"/>
              </a:rPr>
              <a:t>Professional Exams Exemptions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522094"/>
            <a:ext cx="1641475" cy="1036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55800" y="152400"/>
            <a:ext cx="386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        MSc </a:t>
            </a:r>
            <a:r>
              <a:rPr lang="en-GB" sz="2000" b="1" dirty="0">
                <a:solidFill>
                  <a:srgbClr val="FFFFFF"/>
                </a:solidFill>
                <a:latin typeface="Tahoma"/>
              </a:rPr>
              <a:t>in </a:t>
            </a:r>
            <a:r>
              <a:rPr lang="en-GB" sz="2000" b="1" dirty="0" smtClean="0">
                <a:solidFill>
                  <a:srgbClr val="FFFFFF"/>
                </a:solidFill>
                <a:latin typeface="Tahoma"/>
              </a:rPr>
              <a:t>Law and Finance </a:t>
            </a:r>
            <a:endParaRPr lang="en-GB" sz="2000" b="1" dirty="0">
              <a:solidFill>
                <a:srgbClr val="FFFFFF"/>
              </a:solidFill>
              <a:latin typeface="Tahom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71" y="1600202"/>
            <a:ext cx="3407229" cy="3962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376" y="4937035"/>
            <a:ext cx="28956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10678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8764</TotalTime>
  <Words>1779</Words>
  <Application>Microsoft Office PowerPoint</Application>
  <PresentationFormat>On-screen Show (4:3)</PresentationFormat>
  <Paragraphs>435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29</vt:i4>
      </vt:variant>
    </vt:vector>
  </HeadingPairs>
  <TitlesOfParts>
    <vt:vector size="45" baseType="lpstr">
      <vt:lpstr>Arial</vt:lpstr>
      <vt:lpstr>Arial Black</vt:lpstr>
      <vt:lpstr>Calibri</vt:lpstr>
      <vt:lpstr>Tahoma</vt:lpstr>
      <vt:lpstr>Times New Roman</vt:lpstr>
      <vt:lpstr>Wingdings</vt:lpstr>
      <vt:lpstr>Custom Design</vt:lpstr>
      <vt:lpstr>7_Default Design</vt:lpstr>
      <vt:lpstr>8_Default Design</vt:lpstr>
      <vt:lpstr>9_Default Design</vt:lpstr>
      <vt:lpstr>10_Default Design</vt:lpstr>
      <vt:lpstr>12_Default Design</vt:lpstr>
      <vt:lpstr>13_Default Design</vt:lpstr>
      <vt:lpstr>14_Default Design</vt:lpstr>
      <vt:lpstr>15_Default Design</vt:lpstr>
      <vt:lpstr>16_Default Design</vt:lpstr>
      <vt:lpstr>PowerPoint Presentation</vt:lpstr>
      <vt:lpstr>PowerPoint Presentation</vt:lpstr>
      <vt:lpstr>PowerPoint Presentation</vt:lpstr>
      <vt:lpstr>PowerPoint Presentation</vt:lpstr>
      <vt:lpstr>Specialisms Examples</vt:lpstr>
      <vt:lpstr>Specialisms 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Central support available to students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Rodrigo</dc:creator>
  <cp:lastModifiedBy>Christine Zhou</cp:lastModifiedBy>
  <cp:revision>550</cp:revision>
  <cp:lastPrinted>2015-05-21T16:26:15Z</cp:lastPrinted>
  <dcterms:created xsi:type="dcterms:W3CDTF">2005-02-04T21:18:42Z</dcterms:created>
  <dcterms:modified xsi:type="dcterms:W3CDTF">2016-12-01T11:05:26Z</dcterms:modified>
</cp:coreProperties>
</file>