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65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418AA-6A82-4C41-9D9C-4DA878D0DE4A}" type="datetimeFigureOut">
              <a:rPr lang="en-GB" smtClean="0"/>
              <a:t>05/10/2016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27119-2263-4772-A31B-2E7AB526B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652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97A1F-863D-47CE-8290-77CDE29548E7}" type="datetime1">
              <a:rPr lang="en-GB" smtClean="0"/>
              <a:t>05/10/2016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3645-0C51-45F5-ABAC-EDA2FEE92E1C}" type="datetime1">
              <a:rPr lang="en-GB" smtClean="0"/>
              <a:t>05/10/2016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49128-029A-48EA-BFB6-EED4E197D2E1}" type="datetime1">
              <a:rPr lang="en-GB" smtClean="0"/>
              <a:t>05/10/2016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E4801-5D76-4301-94C5-B9BF9EA60FF3}" type="datetime1">
              <a:rPr lang="en-GB" smtClean="0"/>
              <a:t>05/10/2016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3E99F-60EE-4B0F-827F-42797663031F}" type="datetime1">
              <a:rPr lang="en-GB" smtClean="0"/>
              <a:t>05/10/2016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7EE3DAE-7B29-4270-A152-6C74FB962C80}" type="datetime1">
              <a:rPr lang="en-GB" smtClean="0"/>
              <a:t>05/10/2016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D890C-1CE6-455A-87D2-A218E34357CC}" type="datetime1">
              <a:rPr lang="en-GB" smtClean="0"/>
              <a:t>05/10/2016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DDC29-9804-48E6-A954-2AF3676D9C20}" type="datetime1">
              <a:rPr lang="en-GB" smtClean="0"/>
              <a:t>05/10/2016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D1812-617E-472C-A248-30E19C9C44BB}" type="datetime1">
              <a:rPr lang="en-GB" smtClean="0"/>
              <a:t>05/10/2016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E473-601D-401D-8339-8B8455D3B8EC}" type="datetime1">
              <a:rPr lang="en-GB" smtClean="0"/>
              <a:t>05/10/2016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B1A5F66-6229-40A5-90D2-89F3C9C4179C}" type="datetime1">
              <a:rPr lang="en-GB" smtClean="0"/>
              <a:t>05/10/2016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9D1FC4A-2F48-47F1-972F-85029D486F6C}" type="datetime1">
              <a:rPr lang="en-GB" smtClean="0"/>
              <a:t>05/10/2016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C039DE0-7691-4300-9811-36254E60299B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Professor James Davey</a:t>
            </a:r>
          </a:p>
          <a:p>
            <a:endParaRPr lang="en-GB" dirty="0"/>
          </a:p>
          <a:p>
            <a:r>
              <a:rPr lang="en-GB" dirty="0" smtClean="0"/>
              <a:t>University of Southampton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Insurance Act 2015 and Marine Insurance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111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Knowledge: Insured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10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Mostly mirrors approach of 1906 Act (actual / constructive knowledge)</a:t>
            </a:r>
          </a:p>
          <a:p>
            <a:r>
              <a:rPr lang="en-GB" dirty="0" smtClean="0"/>
              <a:t>BUT: extends whose knowledge counts; and what is constructive knowledge</a:t>
            </a:r>
          </a:p>
          <a:p>
            <a:r>
              <a:rPr lang="en-GB" dirty="0" smtClean="0"/>
              <a:t>Who&gt; ‘Senior management and those responsible for arranging insurance’</a:t>
            </a:r>
          </a:p>
          <a:p>
            <a:r>
              <a:rPr lang="en-GB" dirty="0" smtClean="0"/>
              <a:t>How wide&gt; ‘revealed by a reasonable search’</a:t>
            </a:r>
          </a:p>
          <a:p>
            <a:r>
              <a:rPr lang="en-GB" dirty="0" smtClean="0"/>
              <a:t>Problematic: Not just internal system. Databases; subscription or otherwise.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643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Knowledge: Underwriter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11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No need to disclose knowledge held by the underwriter</a:t>
            </a:r>
          </a:p>
          <a:p>
            <a:r>
              <a:rPr lang="en-GB" dirty="0" smtClean="0"/>
              <a:t>No equivalent duty to carry out a ‘reasonable search’</a:t>
            </a:r>
          </a:p>
          <a:p>
            <a:r>
              <a:rPr lang="en-GB" dirty="0" smtClean="0"/>
              <a:t>Constructive knowledge limited to reasonable expectation of an underwriter of that class of business. [so Hull war risks not identical to marine risks for cargo]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024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Remedies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12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No longer avoidance </a:t>
            </a:r>
            <a:r>
              <a:rPr lang="en-GB" dirty="0" err="1" smtClean="0"/>
              <a:t>ab</a:t>
            </a:r>
            <a:r>
              <a:rPr lang="en-GB" dirty="0" smtClean="0"/>
              <a:t> initio for all breaches</a:t>
            </a:r>
          </a:p>
          <a:p>
            <a:r>
              <a:rPr lang="en-GB" dirty="0" smtClean="0"/>
              <a:t>Avoidance for ‘fraud’</a:t>
            </a:r>
          </a:p>
          <a:p>
            <a:r>
              <a:rPr lang="en-GB" dirty="0" smtClean="0"/>
              <a:t>Otherwise: What would the underwriter have done IF it had had proper disclosure</a:t>
            </a:r>
          </a:p>
          <a:p>
            <a:r>
              <a:rPr lang="en-GB" dirty="0" smtClean="0"/>
              <a:t>Rejected proposal -&gt; Avoidance</a:t>
            </a:r>
          </a:p>
          <a:p>
            <a:r>
              <a:rPr lang="en-GB" dirty="0" smtClean="0"/>
              <a:t>Changed terms -&gt; Enforce policy as it would have been agreed</a:t>
            </a:r>
          </a:p>
          <a:p>
            <a:r>
              <a:rPr lang="en-GB" dirty="0" smtClean="0"/>
              <a:t>Changed premium -&gt; reduce claim proportionately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7835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Issue 3: Breach of Warranty </a:t>
            </a:r>
            <a:r>
              <a:rPr lang="en-GB" dirty="0" err="1" smtClean="0"/>
              <a:t>etc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13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S. 10 removes ‘automatic discharge’ rule</a:t>
            </a:r>
          </a:p>
          <a:p>
            <a:r>
              <a:rPr lang="en-GB" dirty="0" smtClean="0"/>
              <a:t>Replaces with ‘no liability between moment of breach and curing breach’</a:t>
            </a:r>
          </a:p>
          <a:p>
            <a:r>
              <a:rPr lang="en-GB" dirty="0" smtClean="0"/>
              <a:t>Burden of proof? Uncertain.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7384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S. 11 IA 2015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14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S. 11- restricts underwriters’ ability to rely on breach of risk-management clauses</a:t>
            </a:r>
          </a:p>
          <a:p>
            <a:r>
              <a:rPr lang="en-GB" dirty="0"/>
              <a:t>Not applicable to clauses that ‘define the risk as a whole</a:t>
            </a:r>
            <a:r>
              <a:rPr lang="en-GB" dirty="0" smtClean="0"/>
              <a:t>’</a:t>
            </a:r>
          </a:p>
          <a:p>
            <a:r>
              <a:rPr lang="en-GB" dirty="0" smtClean="0"/>
              <a:t>Function: losses of a kind/location/time</a:t>
            </a:r>
          </a:p>
          <a:p>
            <a:r>
              <a:rPr lang="en-GB" dirty="0" smtClean="0"/>
              <a:t>Underwriter cannot rely on non-compliance IF insured can prove that non-compliance could not have increased the kind of loss that occurred.</a:t>
            </a:r>
          </a:p>
          <a:p>
            <a:r>
              <a:rPr lang="en-GB" dirty="0" smtClean="0"/>
              <a:t>A lightning rod for litigation…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6761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Key Issue(s) 4: </a:t>
            </a:r>
            <a:r>
              <a:rPr lang="en-GB" dirty="0" err="1" smtClean="0"/>
              <a:t>Misc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15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Fraudulent claims: remedies; NOT limits of fraud (and </a:t>
            </a:r>
            <a:r>
              <a:rPr lang="en-GB" i="1" dirty="0" smtClean="0"/>
              <a:t>DC </a:t>
            </a:r>
            <a:r>
              <a:rPr lang="en-GB" i="1" dirty="0" err="1" smtClean="0"/>
              <a:t>Merwestone</a:t>
            </a:r>
            <a:r>
              <a:rPr lang="en-GB" dirty="0" smtClean="0"/>
              <a:t>)</a:t>
            </a:r>
          </a:p>
          <a:p>
            <a:r>
              <a:rPr lang="en-GB" dirty="0" smtClean="0"/>
              <a:t>Utmost Good Faith: No longer gives rise to right to avoid the contract</a:t>
            </a:r>
          </a:p>
          <a:p>
            <a:r>
              <a:rPr lang="en-GB" dirty="0" smtClean="0"/>
              <a:t>Late Payment of Claims: Consequential loss as additional remedy; likely to be more symbolic than real, but still important. [Not in force until Easter 2017]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950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Insurance Contract Law Reform Project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2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Law Commission driven, 2006-</a:t>
            </a:r>
          </a:p>
          <a:p>
            <a:r>
              <a:rPr lang="en-GB" dirty="0" smtClean="0"/>
              <a:t>Consumer Insurance (Disclosure &amp; Representations) Act 2012</a:t>
            </a:r>
          </a:p>
          <a:p>
            <a:r>
              <a:rPr lang="en-GB" dirty="0" smtClean="0"/>
              <a:t>Insurance Act 2015</a:t>
            </a:r>
          </a:p>
          <a:p>
            <a:r>
              <a:rPr lang="en-GB" dirty="0" smtClean="0"/>
              <a:t>Not intended to remedy issues in the marine insurance market.</a:t>
            </a:r>
          </a:p>
          <a:p>
            <a:r>
              <a:rPr lang="en-GB" dirty="0" smtClean="0"/>
              <a:t>Government did not want multi-tier regulation: only consumer / commercial divide</a:t>
            </a:r>
          </a:p>
          <a:p>
            <a:r>
              <a:rPr lang="en-GB" dirty="0" smtClean="0"/>
              <a:t>MAT risks assumed would ‘contract out’ of inappropriate reforms.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114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Insurance Act 2015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3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Some significant changes, some ‘tidying up’</a:t>
            </a:r>
          </a:p>
          <a:p>
            <a:r>
              <a:rPr lang="en-GB" dirty="0" smtClean="0"/>
              <a:t>Applies to all insurance contracts under English law made after 12</a:t>
            </a:r>
            <a:r>
              <a:rPr lang="en-GB" baseline="30000" dirty="0" smtClean="0"/>
              <a:t>th</a:t>
            </a:r>
            <a:r>
              <a:rPr lang="en-GB" dirty="0" smtClean="0"/>
              <a:t> August 2016, unless parties ‘contract out’.</a:t>
            </a:r>
          </a:p>
          <a:p>
            <a:r>
              <a:rPr lang="en-GB" dirty="0" smtClean="0"/>
              <a:t>Reinsurance over ‘mixed old &amp; new’</a:t>
            </a:r>
          </a:p>
          <a:p>
            <a:r>
              <a:rPr lang="en-GB" dirty="0" smtClean="0"/>
              <a:t>Open cover cargo insurance as a contract </a:t>
            </a:r>
            <a:r>
              <a:rPr lang="en-GB" b="1" dirty="0" smtClean="0"/>
              <a:t>of</a:t>
            </a:r>
            <a:r>
              <a:rPr lang="en-GB" dirty="0" smtClean="0"/>
              <a:t> insurance or a contract </a:t>
            </a:r>
            <a:r>
              <a:rPr lang="en-GB" b="1" dirty="0" smtClean="0"/>
              <a:t>for</a:t>
            </a:r>
            <a:r>
              <a:rPr lang="en-GB" dirty="0" smtClean="0"/>
              <a:t> insurance?</a:t>
            </a:r>
          </a:p>
          <a:p>
            <a:r>
              <a:rPr lang="en-GB" dirty="0" smtClean="0"/>
              <a:t>[Matters if ‘open cover’ agreed in July (old law) but insured shipments are in September (new law)]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7475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Does Everything Have to Change?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4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Does not (mostly) prevent use of prior contracts.</a:t>
            </a:r>
          </a:p>
          <a:p>
            <a:r>
              <a:rPr lang="en-GB" dirty="0" smtClean="0"/>
              <a:t>Does change the duties owed and the remedies for non-compliance.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‘Old’ law has been repealed in many cases. Cannot simply choose MIA 1906 instead.</a:t>
            </a:r>
          </a:p>
          <a:p>
            <a:endParaRPr lang="en-GB" dirty="0"/>
          </a:p>
          <a:p>
            <a:r>
              <a:rPr lang="en-GB" dirty="0" smtClean="0"/>
              <a:t>Know whether you are contracting on basis of new law or ‘contracting out’ to something more traditional.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890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Area 1: ‘Contracting Out’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5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873752"/>
          </a:xfrm>
        </p:spPr>
        <p:txBody>
          <a:bodyPr>
            <a:normAutofit/>
          </a:bodyPr>
          <a:lstStyle/>
          <a:p>
            <a:r>
              <a:rPr lang="en-GB" dirty="0" smtClean="0"/>
              <a:t>Unlike MIA 1906: there is a special procedure for ‘contracting out’</a:t>
            </a:r>
          </a:p>
          <a:p>
            <a:r>
              <a:rPr lang="en-GB" dirty="0" smtClean="0"/>
              <a:t>Cannot simply show a contrary intention (this was often good enough for MIA 1906)</a:t>
            </a:r>
          </a:p>
          <a:p>
            <a:r>
              <a:rPr lang="en-GB" dirty="0" smtClean="0"/>
              <a:t>“Section </a:t>
            </a:r>
            <a:r>
              <a:rPr lang="en-GB" dirty="0"/>
              <a:t>16(2) states that any term ‘which would put the insured in a worse position as respects [the substantive areas covered under the Act] than the insured would be in by virtue of the provisions of those Parts (so far as relating to non-consumer insurance contracts) is to that extent of no effect’, unless the conditions laid down in s. 17 are </a:t>
            </a:r>
            <a:r>
              <a:rPr lang="en-GB" dirty="0" smtClean="0"/>
              <a:t>met” (p.3)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9267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S. 17 IA 2015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6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87375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Two requirements…</a:t>
            </a:r>
          </a:p>
          <a:p>
            <a:endParaRPr lang="en-GB" dirty="0"/>
          </a:p>
          <a:p>
            <a:r>
              <a:rPr lang="en-GB" dirty="0" smtClean="0"/>
              <a:t>(</a:t>
            </a:r>
            <a:r>
              <a:rPr lang="en-GB" dirty="0"/>
              <a:t>1) that the term be ‘clear and unambiguous’ as to its effect; and</a:t>
            </a:r>
          </a:p>
          <a:p>
            <a:r>
              <a:rPr lang="en-GB" dirty="0"/>
              <a:t>(2) that ‘the insurer… take sufficient steps to draw the disadvantageous term to the insured’s attention before the contract is entered into</a:t>
            </a:r>
            <a:r>
              <a:rPr lang="en-GB" dirty="0" smtClean="0"/>
              <a:t>’.</a:t>
            </a:r>
          </a:p>
          <a:p>
            <a:endParaRPr lang="en-GB" dirty="0"/>
          </a:p>
          <a:p>
            <a:r>
              <a:rPr lang="en-GB" dirty="0" smtClean="0"/>
              <a:t>Notice: and the marine market (s. 17(5)).</a:t>
            </a:r>
          </a:p>
          <a:p>
            <a:r>
              <a:rPr lang="en-GB" dirty="0" smtClean="0"/>
              <a:t>But: still need to meet the ‘clear and unambiguous’ test.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896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Practice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7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873752"/>
          </a:xfrm>
        </p:spPr>
        <p:txBody>
          <a:bodyPr/>
          <a:lstStyle/>
          <a:p>
            <a:r>
              <a:rPr lang="en-GB" dirty="0" smtClean="0"/>
              <a:t>Still emerging…</a:t>
            </a:r>
          </a:p>
          <a:p>
            <a:r>
              <a:rPr lang="en-GB" dirty="0" smtClean="0"/>
              <a:t>The International Group of P&amp;I Clubs:</a:t>
            </a:r>
          </a:p>
          <a:p>
            <a:r>
              <a:rPr lang="en-GB" dirty="0" smtClean="0"/>
              <a:t>Contract out of almost all changes under the 2015 Act, except the extension of the ‘duty of disclosure’ under the new regime.</a:t>
            </a:r>
          </a:p>
          <a:p>
            <a:r>
              <a:rPr lang="en-GB" dirty="0" smtClean="0"/>
              <a:t>Shows importance of knowing both prior regime and the new regime</a:t>
            </a:r>
          </a:p>
          <a:p>
            <a:r>
              <a:rPr lang="en-GB" dirty="0" smtClean="0"/>
              <a:t>[Still a ‘mixed bag’]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99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Key Area 2: ‘The Duty of Fair Presentation of the Risk’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8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28600" y="1527048"/>
            <a:ext cx="8686800" cy="4873752"/>
          </a:xfrm>
        </p:spPr>
        <p:txBody>
          <a:bodyPr/>
          <a:lstStyle/>
          <a:p>
            <a:r>
              <a:rPr lang="en-GB" dirty="0" smtClean="0"/>
              <a:t>Replaces the duty of pre-contractual disclosure &amp; the rules on misrepresentation (ss. 18-20 MIA 1906)</a:t>
            </a:r>
          </a:p>
          <a:p>
            <a:r>
              <a:rPr lang="en-GB" dirty="0" smtClean="0"/>
              <a:t>Merged duty of ‘fair presentation of the risk’</a:t>
            </a:r>
          </a:p>
          <a:p>
            <a:r>
              <a:rPr lang="en-GB" dirty="0" smtClean="0"/>
              <a:t>The distinct duty on the broker to make disclosure is removed (the old s. 19)</a:t>
            </a:r>
          </a:p>
          <a:p>
            <a:r>
              <a:rPr lang="en-GB" dirty="0" smtClean="0"/>
              <a:t>Some similarities: </a:t>
            </a:r>
          </a:p>
          <a:p>
            <a:r>
              <a:rPr lang="en-GB" dirty="0" smtClean="0"/>
              <a:t>Objective test for materiality (prudent underwriter) with additional need for inducement (subjective effect on actual underwriter)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999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9DE0-7691-4300-9811-36254E60299B}" type="slidenum">
              <a:rPr lang="en-GB" smtClean="0"/>
              <a:t>9</a:t>
            </a:fld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Changes:</a:t>
            </a:r>
          </a:p>
          <a:p>
            <a:r>
              <a:rPr lang="en-GB" dirty="0" smtClean="0"/>
              <a:t>Explicitly recognises compliance by putting underwriter on notice by sufficient partial disclosure</a:t>
            </a:r>
          </a:p>
          <a:p>
            <a:r>
              <a:rPr lang="en-GB" dirty="0" smtClean="0"/>
              <a:t>Regulates form of presentation: ‘no data dumping</a:t>
            </a:r>
            <a:r>
              <a:rPr lang="en-GB" dirty="0" smtClean="0"/>
              <a:t>’</a:t>
            </a:r>
          </a:p>
          <a:p>
            <a:r>
              <a:rPr lang="en-GB" dirty="0" smtClean="0"/>
              <a:t>‘reasonably accessible to a prudent underwriter’… (s.3(3)(b) IA 2015)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2193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40</TotalTime>
  <Words>932</Words>
  <Application>Microsoft Office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The Insurance Act 2015 and Marine Insurance</vt:lpstr>
      <vt:lpstr>The Insurance Contract Law Reform Project</vt:lpstr>
      <vt:lpstr>The Insurance Act 2015</vt:lpstr>
      <vt:lpstr>Does Everything Have to Change?</vt:lpstr>
      <vt:lpstr>Key Area 1: ‘Contracting Out’</vt:lpstr>
      <vt:lpstr>S. 17 IA 2015</vt:lpstr>
      <vt:lpstr>Current Practice</vt:lpstr>
      <vt:lpstr>Key Area 2: ‘The Duty of Fair Presentation of the Risk’</vt:lpstr>
      <vt:lpstr>PowerPoint Presentation</vt:lpstr>
      <vt:lpstr>Knowledge: Insured</vt:lpstr>
      <vt:lpstr>Knowledge: Underwriter</vt:lpstr>
      <vt:lpstr>Remedies</vt:lpstr>
      <vt:lpstr>Key Issue 3: Breach of Warranty etc</vt:lpstr>
      <vt:lpstr>S. 11 IA 2015</vt:lpstr>
      <vt:lpstr>Key Issue(s) 4: Misc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Insurance Act 2015 and Marine Insurance</dc:title>
  <dc:creator>Jim (HP)</dc:creator>
  <cp:lastModifiedBy>PIRGUEST</cp:lastModifiedBy>
  <cp:revision>5</cp:revision>
  <dcterms:created xsi:type="dcterms:W3CDTF">2016-10-04T22:13:16Z</dcterms:created>
  <dcterms:modified xsi:type="dcterms:W3CDTF">2016-10-05T14:04:07Z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61761758</vt:i4>
  </property>
  <property fmtid="{D5CDD505-2E9C-101B-9397-08002B2CF9AE}" pid="3" name="_NewReviewCycle">
    <vt:lpwstr/>
  </property>
  <property fmtid="{D5CDD505-2E9C-101B-9397-08002B2CF9AE}" pid="4" name="_EmailSubject">
    <vt:lpwstr>Academic Lecture by Prof. James Davey</vt:lpwstr>
  </property>
  <property fmtid="{D5CDD505-2E9C-101B-9397-08002B2CF9AE}" pid="5" name="_AuthorEmail">
    <vt:lpwstr/>
  </property>
  <property fmtid="{D5CDD505-2E9C-101B-9397-08002B2CF9AE}" pid="6" name="_AuthorEmailDisplayName">
    <vt:lpwstr>Zhang J.</vt:lpwstr>
  </property>
</Properties>
</file>